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D9BF64-6D1B-4A95-8BBD-AFBCB117B408}" v="2" dt="2024-02-18T22:30:41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microsoft.com/office/2015/10/relationships/revisionInfo" Target="revisionInfo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EECBA73-B35D-6E8F-8C38-D0AABF5940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22887" y="2201281"/>
            <a:ext cx="5904814" cy="20447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978CA1C6-0421-B584-4591-7D6007F77DED}"/>
              </a:ext>
            </a:extLst>
          </p:cNvPr>
          <p:cNvSpPr/>
          <p:nvPr userDrawn="1"/>
        </p:nvSpPr>
        <p:spPr>
          <a:xfrm>
            <a:off x="4774691" y="5175588"/>
            <a:ext cx="2304415" cy="17145"/>
          </a:xfrm>
          <a:custGeom>
            <a:avLst/>
            <a:gdLst/>
            <a:ahLst/>
            <a:cxnLst/>
            <a:rect l="l" t="t" r="r" b="b"/>
            <a:pathLst>
              <a:path w="2304415" h="17145">
                <a:moveTo>
                  <a:pt x="1315136" y="0"/>
                </a:moveTo>
                <a:lnTo>
                  <a:pt x="758317" y="424"/>
                </a:lnTo>
                <a:lnTo>
                  <a:pt x="365113" y="2196"/>
                </a:lnTo>
                <a:lnTo>
                  <a:pt x="132203" y="4420"/>
                </a:lnTo>
                <a:lnTo>
                  <a:pt x="44728" y="5997"/>
                </a:lnTo>
                <a:lnTo>
                  <a:pt x="2893" y="7705"/>
                </a:lnTo>
                <a:lnTo>
                  <a:pt x="0" y="8297"/>
                </a:lnTo>
                <a:lnTo>
                  <a:pt x="2893" y="8889"/>
                </a:lnTo>
                <a:lnTo>
                  <a:pt x="69076" y="11139"/>
                </a:lnTo>
                <a:lnTo>
                  <a:pt x="213274" y="13132"/>
                </a:lnTo>
                <a:lnTo>
                  <a:pt x="484218" y="15112"/>
                </a:lnTo>
                <a:lnTo>
                  <a:pt x="989151" y="16595"/>
                </a:lnTo>
                <a:lnTo>
                  <a:pt x="1545970" y="16170"/>
                </a:lnTo>
                <a:lnTo>
                  <a:pt x="1939174" y="14398"/>
                </a:lnTo>
                <a:lnTo>
                  <a:pt x="2172084" y="12174"/>
                </a:lnTo>
                <a:lnTo>
                  <a:pt x="2259559" y="10597"/>
                </a:lnTo>
                <a:lnTo>
                  <a:pt x="2301394" y="8889"/>
                </a:lnTo>
                <a:lnTo>
                  <a:pt x="2304288" y="8297"/>
                </a:lnTo>
                <a:lnTo>
                  <a:pt x="2301394" y="7705"/>
                </a:lnTo>
                <a:lnTo>
                  <a:pt x="2235211" y="5455"/>
                </a:lnTo>
                <a:lnTo>
                  <a:pt x="2091013" y="3463"/>
                </a:lnTo>
                <a:lnTo>
                  <a:pt x="1820069" y="1483"/>
                </a:lnTo>
                <a:lnTo>
                  <a:pt x="13151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D0F2186B-607E-008E-0FD7-DAA432AF5AB7}"/>
              </a:ext>
            </a:extLst>
          </p:cNvPr>
          <p:cNvSpPr txBox="1"/>
          <p:nvPr userDrawn="1"/>
        </p:nvSpPr>
        <p:spPr>
          <a:xfrm>
            <a:off x="10671175" y="159765"/>
            <a:ext cx="10744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10" dirty="0">
                <a:solidFill>
                  <a:srgbClr val="C7C7C7"/>
                </a:solidFill>
                <a:latin typeface="Calibri Light"/>
                <a:cs typeface="Calibri Light"/>
              </a:rPr>
              <a:t>CONFIDENTIAL</a:t>
            </a:r>
            <a:endParaRPr sz="1400">
              <a:latin typeface="Calibri Light"/>
              <a:cs typeface="Calibri Light"/>
            </a:endParaRPr>
          </a:p>
        </p:txBody>
      </p:sp>
      <p:grpSp>
        <p:nvGrpSpPr>
          <p:cNvPr id="10" name="object 5">
            <a:extLst>
              <a:ext uri="{FF2B5EF4-FFF2-40B4-BE49-F238E27FC236}">
                <a16:creationId xmlns:a16="http://schemas.microsoft.com/office/drawing/2014/main" id="{0C11E374-5F84-AC27-683E-B114C1AE3E5E}"/>
              </a:ext>
            </a:extLst>
          </p:cNvPr>
          <p:cNvGrpSpPr/>
          <p:nvPr userDrawn="1"/>
        </p:nvGrpSpPr>
        <p:grpSpPr>
          <a:xfrm>
            <a:off x="208597" y="376427"/>
            <a:ext cx="267335" cy="6341110"/>
            <a:chOff x="208597" y="376427"/>
            <a:chExt cx="267335" cy="6341110"/>
          </a:xfrm>
        </p:grpSpPr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C0F2EE68-28A9-44C5-B7F1-F5568F22BD57}"/>
                </a:ext>
              </a:extLst>
            </p:cNvPr>
            <p:cNvSpPr/>
            <p:nvPr/>
          </p:nvSpPr>
          <p:spPr>
            <a:xfrm>
              <a:off x="208597" y="376427"/>
              <a:ext cx="156210" cy="6339840"/>
            </a:xfrm>
            <a:custGeom>
              <a:avLst/>
              <a:gdLst/>
              <a:ahLst/>
              <a:cxnLst/>
              <a:rect l="l" t="t" r="r" b="b"/>
              <a:pathLst>
                <a:path w="156210" h="6339840">
                  <a:moveTo>
                    <a:pt x="0" y="6339840"/>
                  </a:moveTo>
                  <a:lnTo>
                    <a:pt x="155701" y="6339840"/>
                  </a:lnTo>
                  <a:lnTo>
                    <a:pt x="155701" y="0"/>
                  </a:lnTo>
                  <a:lnTo>
                    <a:pt x="0" y="0"/>
                  </a:lnTo>
                  <a:lnTo>
                    <a:pt x="0" y="6339840"/>
                  </a:lnTo>
                  <a:close/>
                </a:path>
              </a:pathLst>
            </a:custGeom>
            <a:solidFill>
              <a:srgbClr val="3366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7">
              <a:extLst>
                <a:ext uri="{FF2B5EF4-FFF2-40B4-BE49-F238E27FC236}">
                  <a16:creationId xmlns:a16="http://schemas.microsoft.com/office/drawing/2014/main" id="{93D8F6D3-E077-1375-4C2C-86F073D607CC}"/>
                </a:ext>
              </a:extLst>
            </p:cNvPr>
            <p:cNvSpPr/>
            <p:nvPr/>
          </p:nvSpPr>
          <p:spPr>
            <a:xfrm>
              <a:off x="364299" y="377189"/>
              <a:ext cx="111125" cy="6339840"/>
            </a:xfrm>
            <a:custGeom>
              <a:avLst/>
              <a:gdLst/>
              <a:ahLst/>
              <a:cxnLst/>
              <a:rect l="l" t="t" r="r" b="b"/>
              <a:pathLst>
                <a:path w="111125" h="6339840">
                  <a:moveTo>
                    <a:pt x="66675" y="0"/>
                  </a:moveTo>
                  <a:lnTo>
                    <a:pt x="0" y="0"/>
                  </a:lnTo>
                  <a:lnTo>
                    <a:pt x="0" y="6339840"/>
                  </a:lnTo>
                  <a:lnTo>
                    <a:pt x="66675" y="6339840"/>
                  </a:lnTo>
                  <a:lnTo>
                    <a:pt x="66675" y="0"/>
                  </a:lnTo>
                  <a:close/>
                </a:path>
                <a:path w="111125" h="6339840">
                  <a:moveTo>
                    <a:pt x="111125" y="0"/>
                  </a:moveTo>
                  <a:lnTo>
                    <a:pt x="88900" y="0"/>
                  </a:lnTo>
                  <a:lnTo>
                    <a:pt x="88900" y="6339840"/>
                  </a:lnTo>
                  <a:lnTo>
                    <a:pt x="111125" y="6339840"/>
                  </a:lnTo>
                  <a:lnTo>
                    <a:pt x="111125" y="0"/>
                  </a:lnTo>
                  <a:close/>
                </a:path>
              </a:pathLst>
            </a:custGeom>
            <a:solidFill>
              <a:srgbClr val="FFCD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" name="object 8">
            <a:extLst>
              <a:ext uri="{FF2B5EF4-FFF2-40B4-BE49-F238E27FC236}">
                <a16:creationId xmlns:a16="http://schemas.microsoft.com/office/drawing/2014/main" id="{8376089F-9A81-FEBB-582E-E07F5A81A34E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68071" y="5492496"/>
            <a:ext cx="3253779" cy="865525"/>
          </a:xfrm>
          <a:prstGeom prst="rect">
            <a:avLst/>
          </a:prstGeo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1BA7EC9-EC49-6696-4E85-E2DFF1EE2D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3942" y="2526919"/>
            <a:ext cx="4742179" cy="690574"/>
          </a:xfrm>
        </p:spPr>
        <p:txBody>
          <a:bodyPr vert="horz" wrap="square" lIns="0" tIns="13335" rIns="0" bIns="0" rtlCol="0">
            <a:spAutoFit/>
          </a:bodyPr>
          <a:lstStyle>
            <a:lvl1pPr marL="12065" indent="0" algn="ctr">
              <a:buNone/>
              <a:defRPr lang="en-US" sz="4400" b="1" dirty="0">
                <a:solidFill>
                  <a:srgbClr val="1F4E79"/>
                </a:solidFill>
                <a:latin typeface="Calibri"/>
                <a:cs typeface="Calibri"/>
              </a:defRPr>
            </a:lvl1pPr>
          </a:lstStyle>
          <a:p>
            <a:pPr marL="1525905" marR="5080" lvl="0" indent="-1513840">
              <a:lnSpc>
                <a:spcPct val="100000"/>
              </a:lnSpc>
              <a:spcBef>
                <a:spcPts val="105"/>
              </a:spcBef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D5A5E3-AFCD-9B1E-26CE-F5F599F7A654}"/>
              </a:ext>
            </a:extLst>
          </p:cNvPr>
          <p:cNvSpPr txBox="1"/>
          <p:nvPr userDrawn="1"/>
        </p:nvSpPr>
        <p:spPr>
          <a:xfrm>
            <a:off x="1030935" y="671588"/>
            <a:ext cx="2231136" cy="83099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12700">
              <a:lnSpc>
                <a:spcPct val="100000"/>
              </a:lnSpc>
              <a:spcBef>
                <a:spcPts val="705"/>
              </a:spcBef>
              <a:buNone/>
              <a:defRPr sz="2400">
                <a:solidFill>
                  <a:srgbClr val="1F4E7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sz="1800" b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CONFIDENTIAL INFORMATION</a:t>
            </a:r>
          </a:p>
          <a:p>
            <a:pPr lvl="0">
              <a:spcBef>
                <a:spcPts val="0"/>
              </a:spcBef>
            </a:pPr>
            <a:r>
              <a:rPr lang="en-US" sz="1800" b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MEMORANDUM</a:t>
            </a:r>
          </a:p>
        </p:txBody>
      </p:sp>
    </p:spTree>
    <p:extLst>
      <p:ext uri="{BB962C8B-B14F-4D97-AF65-F5344CB8AC3E}">
        <p14:creationId xmlns:p14="http://schemas.microsoft.com/office/powerpoint/2010/main" val="232310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>
            <a:extLst>
              <a:ext uri="{FF2B5EF4-FFF2-40B4-BE49-F238E27FC236}">
                <a16:creationId xmlns:a16="http://schemas.microsoft.com/office/drawing/2014/main" id="{D0F2186B-607E-008E-0FD7-DAA432AF5AB7}"/>
              </a:ext>
            </a:extLst>
          </p:cNvPr>
          <p:cNvSpPr txBox="1"/>
          <p:nvPr userDrawn="1"/>
        </p:nvSpPr>
        <p:spPr>
          <a:xfrm>
            <a:off x="10671175" y="159765"/>
            <a:ext cx="10744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10" dirty="0">
                <a:solidFill>
                  <a:srgbClr val="C7C7C7"/>
                </a:solidFill>
                <a:latin typeface="Calibri Light"/>
                <a:cs typeface="Calibri Light"/>
              </a:rPr>
              <a:t>CONFIDENTIAL</a:t>
            </a:r>
            <a:endParaRPr sz="1400">
              <a:latin typeface="Calibri Light"/>
              <a:cs typeface="Calibri Light"/>
            </a:endParaRPr>
          </a:p>
        </p:txBody>
      </p:sp>
      <p:grpSp>
        <p:nvGrpSpPr>
          <p:cNvPr id="10" name="object 5">
            <a:extLst>
              <a:ext uri="{FF2B5EF4-FFF2-40B4-BE49-F238E27FC236}">
                <a16:creationId xmlns:a16="http://schemas.microsoft.com/office/drawing/2014/main" id="{0C11E374-5F84-AC27-683E-B114C1AE3E5E}"/>
              </a:ext>
            </a:extLst>
          </p:cNvPr>
          <p:cNvGrpSpPr/>
          <p:nvPr userDrawn="1"/>
        </p:nvGrpSpPr>
        <p:grpSpPr>
          <a:xfrm>
            <a:off x="208597" y="376427"/>
            <a:ext cx="267335" cy="6341110"/>
            <a:chOff x="208597" y="376427"/>
            <a:chExt cx="267335" cy="6341110"/>
          </a:xfrm>
        </p:grpSpPr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C0F2EE68-28A9-44C5-B7F1-F5568F22BD57}"/>
                </a:ext>
              </a:extLst>
            </p:cNvPr>
            <p:cNvSpPr/>
            <p:nvPr/>
          </p:nvSpPr>
          <p:spPr>
            <a:xfrm>
              <a:off x="208597" y="376427"/>
              <a:ext cx="156210" cy="6339840"/>
            </a:xfrm>
            <a:custGeom>
              <a:avLst/>
              <a:gdLst/>
              <a:ahLst/>
              <a:cxnLst/>
              <a:rect l="l" t="t" r="r" b="b"/>
              <a:pathLst>
                <a:path w="156210" h="6339840">
                  <a:moveTo>
                    <a:pt x="0" y="6339840"/>
                  </a:moveTo>
                  <a:lnTo>
                    <a:pt x="155701" y="6339840"/>
                  </a:lnTo>
                  <a:lnTo>
                    <a:pt x="155701" y="0"/>
                  </a:lnTo>
                  <a:lnTo>
                    <a:pt x="0" y="0"/>
                  </a:lnTo>
                  <a:lnTo>
                    <a:pt x="0" y="6339840"/>
                  </a:lnTo>
                  <a:close/>
                </a:path>
              </a:pathLst>
            </a:custGeom>
            <a:solidFill>
              <a:srgbClr val="3366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7">
              <a:extLst>
                <a:ext uri="{FF2B5EF4-FFF2-40B4-BE49-F238E27FC236}">
                  <a16:creationId xmlns:a16="http://schemas.microsoft.com/office/drawing/2014/main" id="{93D8F6D3-E077-1375-4C2C-86F073D607CC}"/>
                </a:ext>
              </a:extLst>
            </p:cNvPr>
            <p:cNvSpPr/>
            <p:nvPr/>
          </p:nvSpPr>
          <p:spPr>
            <a:xfrm>
              <a:off x="364299" y="377189"/>
              <a:ext cx="111125" cy="6339840"/>
            </a:xfrm>
            <a:custGeom>
              <a:avLst/>
              <a:gdLst/>
              <a:ahLst/>
              <a:cxnLst/>
              <a:rect l="l" t="t" r="r" b="b"/>
              <a:pathLst>
                <a:path w="111125" h="6339840">
                  <a:moveTo>
                    <a:pt x="66675" y="0"/>
                  </a:moveTo>
                  <a:lnTo>
                    <a:pt x="0" y="0"/>
                  </a:lnTo>
                  <a:lnTo>
                    <a:pt x="0" y="6339840"/>
                  </a:lnTo>
                  <a:lnTo>
                    <a:pt x="66675" y="6339840"/>
                  </a:lnTo>
                  <a:lnTo>
                    <a:pt x="66675" y="0"/>
                  </a:lnTo>
                  <a:close/>
                </a:path>
                <a:path w="111125" h="6339840">
                  <a:moveTo>
                    <a:pt x="111125" y="0"/>
                  </a:moveTo>
                  <a:lnTo>
                    <a:pt x="88900" y="0"/>
                  </a:lnTo>
                  <a:lnTo>
                    <a:pt x="88900" y="6339840"/>
                  </a:lnTo>
                  <a:lnTo>
                    <a:pt x="111125" y="6339840"/>
                  </a:lnTo>
                  <a:lnTo>
                    <a:pt x="111125" y="0"/>
                  </a:lnTo>
                  <a:close/>
                </a:path>
              </a:pathLst>
            </a:custGeom>
            <a:solidFill>
              <a:srgbClr val="FFCD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5">
            <a:extLst>
              <a:ext uri="{FF2B5EF4-FFF2-40B4-BE49-F238E27FC236}">
                <a16:creationId xmlns:a16="http://schemas.microsoft.com/office/drawing/2014/main" id="{DC72701B-4370-6795-5C6B-D4DC677583B0}"/>
              </a:ext>
            </a:extLst>
          </p:cNvPr>
          <p:cNvSpPr txBox="1"/>
          <p:nvPr userDrawn="1"/>
        </p:nvSpPr>
        <p:spPr>
          <a:xfrm>
            <a:off x="1310386" y="816355"/>
            <a:ext cx="9927590" cy="4857739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6985" algn="just">
              <a:lnSpc>
                <a:spcPct val="90000"/>
              </a:lnSpc>
              <a:spcBef>
                <a:spcPts val="229"/>
              </a:spcBef>
            </a:pPr>
            <a:r>
              <a:rPr sz="1050" dirty="0">
                <a:latin typeface="Calibri"/>
                <a:cs typeface="Calibri"/>
              </a:rPr>
              <a:t>This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Confidential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(the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“Memorandum”)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has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been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prepared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management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Metal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Markets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LTD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(“the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client”)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solely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informational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purposes </a:t>
            </a:r>
            <a:r>
              <a:rPr sz="1050" dirty="0">
                <a:latin typeface="Calibri"/>
                <a:cs typeface="Calibri"/>
              </a:rPr>
              <a:t>regarding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sale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Metal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Supermarkets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(“the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Company”.)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is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being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furnished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through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Business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Brokers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-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(“Sunbelt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Atlanta”),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as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the </a:t>
            </a:r>
            <a:r>
              <a:rPr sz="1050" dirty="0">
                <a:latin typeface="Calibri"/>
                <a:cs typeface="Calibri"/>
              </a:rPr>
              <a:t>Company’s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exclusive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authorized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representative,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solely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use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prospective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purchasers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connection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their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interest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acquiring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0" dirty="0">
                <a:latin typeface="Calibri"/>
                <a:cs typeface="Calibri"/>
              </a:rPr>
              <a:t> Company.</a:t>
            </a:r>
            <a:endParaRPr sz="1050" dirty="0">
              <a:latin typeface="Calibri"/>
              <a:cs typeface="Calibri"/>
            </a:endParaRPr>
          </a:p>
          <a:p>
            <a:pPr marL="12700" marR="7620">
              <a:lnSpc>
                <a:spcPts val="1140"/>
              </a:lnSpc>
              <a:spcBef>
                <a:spcPts val="1015"/>
              </a:spcBef>
            </a:pPr>
            <a:r>
              <a:rPr sz="1050" dirty="0">
                <a:latin typeface="Calibri"/>
                <a:cs typeface="Calibri"/>
              </a:rPr>
              <a:t>This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purely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informational.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Neither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 nor any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 in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it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constitute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offer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 any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person,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firm or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corporation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 purchase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any </a:t>
            </a:r>
            <a:r>
              <a:rPr sz="1050" dirty="0">
                <a:latin typeface="Calibri"/>
                <a:cs typeface="Calibri"/>
              </a:rPr>
              <a:t>interest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it.</a:t>
            </a:r>
            <a:endParaRPr sz="1050" dirty="0">
              <a:latin typeface="Calibri"/>
              <a:cs typeface="Calibri"/>
            </a:endParaRPr>
          </a:p>
          <a:p>
            <a:pPr marL="12700" marR="6350" algn="just">
              <a:lnSpc>
                <a:spcPct val="89900"/>
              </a:lnSpc>
              <a:spcBef>
                <a:spcPts val="985"/>
              </a:spcBef>
            </a:pPr>
            <a:r>
              <a:rPr sz="1050" dirty="0">
                <a:latin typeface="Calibri"/>
                <a:cs typeface="Calibri"/>
              </a:rPr>
              <a:t>The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this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has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been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prepared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assist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interested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parties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making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their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own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evaluation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is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intended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contain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all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 </a:t>
            </a:r>
            <a:r>
              <a:rPr sz="1050" spc="-10" dirty="0">
                <a:latin typeface="Calibri"/>
                <a:cs typeface="Calibri"/>
              </a:rPr>
              <a:t>information </a:t>
            </a:r>
            <a:r>
              <a:rPr sz="1050" dirty="0">
                <a:latin typeface="Calibri"/>
                <a:cs typeface="Calibri"/>
              </a:rPr>
              <a:t>that</a:t>
            </a:r>
            <a:r>
              <a:rPr sz="1050" spc="15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prospective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purchaser</a:t>
            </a:r>
            <a:r>
              <a:rPr sz="1050" spc="17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may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desire.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1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all</a:t>
            </a:r>
            <a:r>
              <a:rPr sz="1050" spc="15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cases,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interested</a:t>
            </a:r>
            <a:r>
              <a:rPr sz="1050" spc="1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parties</a:t>
            </a:r>
            <a:r>
              <a:rPr sz="1050" spc="1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should</a:t>
            </a:r>
            <a:r>
              <a:rPr sz="1050" spc="15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conduct</a:t>
            </a:r>
            <a:r>
              <a:rPr sz="1050" spc="1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their</a:t>
            </a:r>
            <a:r>
              <a:rPr sz="1050" spc="1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own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investigation</a:t>
            </a:r>
            <a:r>
              <a:rPr sz="1050" spc="1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15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analysis</a:t>
            </a:r>
            <a:r>
              <a:rPr sz="1050" spc="1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15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1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data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set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forth</a:t>
            </a:r>
            <a:r>
              <a:rPr sz="1050" spc="1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16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the </a:t>
            </a:r>
            <a:r>
              <a:rPr sz="1050" dirty="0">
                <a:latin typeface="Calibri"/>
                <a:cs typeface="Calibri"/>
              </a:rPr>
              <a:t>Memorandum,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as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basis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making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offers.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has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8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independently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verified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contained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7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Memorandum,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including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projections; </a:t>
            </a:r>
            <a:r>
              <a:rPr sz="1050" dirty="0">
                <a:latin typeface="Calibri"/>
                <a:cs typeface="Calibri"/>
              </a:rPr>
              <a:t>neither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nor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represents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warrants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that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this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is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either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accurate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complete.</a:t>
            </a:r>
            <a:endParaRPr sz="1050" dirty="0">
              <a:latin typeface="Calibri"/>
              <a:cs typeface="Calibri"/>
            </a:endParaRPr>
          </a:p>
          <a:p>
            <a:pPr marL="12700" marR="5080" algn="just">
              <a:lnSpc>
                <a:spcPct val="89900"/>
              </a:lnSpc>
              <a:spcBef>
                <a:spcPts val="1005"/>
              </a:spcBef>
            </a:pPr>
            <a:r>
              <a:rPr sz="1050" dirty="0">
                <a:latin typeface="Calibri"/>
                <a:cs typeface="Calibri"/>
              </a:rPr>
              <a:t>This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may</a:t>
            </a:r>
            <a:r>
              <a:rPr sz="1050" spc="1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contain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forward-</a:t>
            </a:r>
            <a:r>
              <a:rPr sz="1050" dirty="0">
                <a:latin typeface="Calibri"/>
                <a:cs typeface="Calibri"/>
              </a:rPr>
              <a:t>looking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statements.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Forward-</a:t>
            </a:r>
            <a:r>
              <a:rPr sz="1050" dirty="0">
                <a:latin typeface="Calibri"/>
                <a:cs typeface="Calibri"/>
              </a:rPr>
              <a:t>looking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14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that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1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historical,</a:t>
            </a:r>
            <a:r>
              <a:rPr sz="1050" spc="1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including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</a:t>
            </a:r>
            <a:r>
              <a:rPr sz="1050" spc="1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regarding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operational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and </a:t>
            </a:r>
            <a:r>
              <a:rPr sz="1050" dirty="0">
                <a:latin typeface="Calibri"/>
                <a:cs typeface="Calibri"/>
              </a:rPr>
              <a:t>financial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plans,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terms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performance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other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projections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predictions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future.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Forward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looking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</a:t>
            </a:r>
            <a:r>
              <a:rPr sz="1050" spc="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typically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identified</a:t>
            </a:r>
            <a:r>
              <a:rPr sz="1050" spc="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such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words</a:t>
            </a:r>
            <a:r>
              <a:rPr sz="1050" spc="10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as </a:t>
            </a:r>
            <a:r>
              <a:rPr sz="1050" dirty="0">
                <a:latin typeface="Calibri"/>
                <a:cs typeface="Calibri"/>
              </a:rPr>
              <a:t>“project,”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“believe,”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“expect,”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“anticipate,”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“intend,”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“estimate,”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“may,”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“will,”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“should,”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“could”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similar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expressions.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There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numerous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risks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uncertainties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that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could </a:t>
            </a:r>
            <a:r>
              <a:rPr sz="1050" dirty="0">
                <a:latin typeface="Calibri"/>
                <a:cs typeface="Calibri"/>
              </a:rPr>
              <a:t>cause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actual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results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8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differ</a:t>
            </a:r>
            <a:r>
              <a:rPr sz="1050" spc="2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materially</a:t>
            </a:r>
            <a:r>
              <a:rPr sz="1050" spc="1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from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those</a:t>
            </a:r>
            <a:r>
              <a:rPr sz="1050" spc="1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set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forth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forward-</a:t>
            </a:r>
            <a:r>
              <a:rPr sz="1050" dirty="0">
                <a:latin typeface="Calibri"/>
                <a:cs typeface="Calibri"/>
              </a:rPr>
              <a:t>looking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include,</a:t>
            </a:r>
            <a:r>
              <a:rPr sz="1050" spc="1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but</a:t>
            </a:r>
            <a:r>
              <a:rPr sz="1050" spc="18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1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limited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to,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effects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9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future</a:t>
            </a:r>
            <a:r>
              <a:rPr sz="1050" spc="19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events</a:t>
            </a:r>
            <a:r>
              <a:rPr sz="1050" spc="17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on</a:t>
            </a:r>
            <a:r>
              <a:rPr sz="1050" spc="18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financial </a:t>
            </a:r>
            <a:r>
              <a:rPr sz="1050" dirty="0">
                <a:latin typeface="Calibri"/>
                <a:cs typeface="Calibri"/>
              </a:rPr>
              <a:t>performance,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changes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general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economic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conditions,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adverse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changes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real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estate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markets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level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volatility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interest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rates.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disclaim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intention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obligation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update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revise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forward-</a:t>
            </a:r>
            <a:r>
              <a:rPr sz="1050" dirty="0">
                <a:latin typeface="Calibri"/>
                <a:cs typeface="Calibri"/>
              </a:rPr>
              <a:t>looking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statements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whether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as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result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new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information,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future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events,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otherwise.</a:t>
            </a:r>
            <a:endParaRPr sz="1050" dirty="0">
              <a:latin typeface="Calibri"/>
              <a:cs typeface="Calibri"/>
            </a:endParaRPr>
          </a:p>
          <a:p>
            <a:pPr marL="12700" marR="5080" algn="just">
              <a:lnSpc>
                <a:spcPct val="90000"/>
              </a:lnSpc>
              <a:spcBef>
                <a:spcPts val="1000"/>
              </a:spcBef>
            </a:pPr>
            <a:r>
              <a:rPr sz="1050" dirty="0">
                <a:latin typeface="Calibri"/>
                <a:cs typeface="Calibri"/>
              </a:rPr>
              <a:t>By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accepting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this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Memorandum, 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agrees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that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all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contained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it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is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subject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Confidentiality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Agreement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(the “Agreement”) previously executed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 </a:t>
            </a:r>
            <a:r>
              <a:rPr sz="1050" spc="-25" dirty="0">
                <a:latin typeface="Calibri"/>
                <a:cs typeface="Calibri"/>
              </a:rPr>
              <a:t>the </a:t>
            </a:r>
            <a:r>
              <a:rPr sz="1050" dirty="0">
                <a:latin typeface="Calibri"/>
                <a:cs typeface="Calibri"/>
              </a:rPr>
              <a:t>recipient.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agrees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that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without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 specific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prior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written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consent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 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: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(1) none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 the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contained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Memorandum,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nor any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other </a:t>
            </a:r>
            <a:r>
              <a:rPr sz="1050" spc="-10" dirty="0">
                <a:latin typeface="Calibri"/>
                <a:cs typeface="Calibri"/>
              </a:rPr>
              <a:t>information </a:t>
            </a:r>
            <a:r>
              <a:rPr sz="1050" dirty="0">
                <a:latin typeface="Calibri"/>
                <a:cs typeface="Calibri"/>
              </a:rPr>
              <a:t>made available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 in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connection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 its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evaluation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purpose of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considering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its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acquisition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will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 disclosed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third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party;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(2)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20" dirty="0">
                <a:latin typeface="Calibri"/>
                <a:cs typeface="Calibri"/>
              </a:rPr>
              <a:t>this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will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reproduced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whole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part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all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portion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this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will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distributed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person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other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than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limited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number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3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the </a:t>
            </a:r>
            <a:r>
              <a:rPr sz="1050" dirty="0">
                <a:latin typeface="Calibri"/>
                <a:cs typeface="Calibri"/>
              </a:rPr>
              <a:t>recipient’s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employees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representatives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(including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lenders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other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financing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sources)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who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have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clear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need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know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such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purpose</a:t>
            </a:r>
            <a:r>
              <a:rPr sz="1050" spc="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evaluating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Company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who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informed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agree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be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bound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 Agreement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maintain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 confidential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nature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such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information;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(3)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if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does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wish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pursue an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acquisition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Company,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will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return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this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Memorandum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as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soon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as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practicable,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together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other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material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relating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Company,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which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recipient </a:t>
            </a:r>
            <a:r>
              <a:rPr sz="1050" dirty="0">
                <a:latin typeface="Calibri"/>
                <a:cs typeface="Calibri"/>
              </a:rPr>
              <a:t>may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have</a:t>
            </a:r>
            <a:r>
              <a:rPr sz="1050" spc="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received</a:t>
            </a:r>
            <a:r>
              <a:rPr sz="1050" spc="7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from</a:t>
            </a:r>
            <a:r>
              <a:rPr sz="1050" spc="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7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Atlanta;</a:t>
            </a:r>
            <a:r>
              <a:rPr sz="1050" spc="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(4)</a:t>
            </a:r>
            <a:r>
              <a:rPr sz="1050" spc="7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proposed</a:t>
            </a:r>
            <a:r>
              <a:rPr sz="1050" spc="7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actions</a:t>
            </a:r>
            <a:r>
              <a:rPr sz="1050" spc="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by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7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recipient,</a:t>
            </a:r>
            <a:r>
              <a:rPr sz="1050" spc="5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which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5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inconsistent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</a:t>
            </a:r>
            <a:r>
              <a:rPr sz="1050" spc="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manner</a:t>
            </a:r>
            <a:r>
              <a:rPr sz="1050" spc="7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</a:t>
            </a:r>
            <a:r>
              <a:rPr sz="1050" spc="6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foregoing</a:t>
            </a:r>
            <a:r>
              <a:rPr sz="1050" spc="6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agreements</a:t>
            </a:r>
            <a:r>
              <a:rPr sz="1050" spc="60" dirty="0">
                <a:latin typeface="Calibri"/>
                <a:cs typeface="Calibri"/>
              </a:rPr>
              <a:t> </a:t>
            </a:r>
            <a:r>
              <a:rPr sz="1050" spc="-20" dirty="0">
                <a:latin typeface="Calibri"/>
                <a:cs typeface="Calibri"/>
              </a:rPr>
              <a:t>will </a:t>
            </a:r>
            <a:r>
              <a:rPr sz="1050" dirty="0">
                <a:latin typeface="Calibri"/>
                <a:cs typeface="Calibri"/>
              </a:rPr>
              <a:t>require</a:t>
            </a:r>
            <a:r>
              <a:rPr sz="1050" spc="-4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prior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written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consent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Sunbelt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Atlanta.</a:t>
            </a:r>
            <a:endParaRPr sz="1050" dirty="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  <a:spcBef>
                <a:spcPts val="875"/>
              </a:spcBef>
            </a:pPr>
            <a:r>
              <a:rPr sz="1050" dirty="0">
                <a:latin typeface="Calibri"/>
                <a:cs typeface="Calibri"/>
              </a:rPr>
              <a:t>The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reserves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right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at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time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negotiate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one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more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prospective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purchasers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0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sale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Company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and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enter</a:t>
            </a:r>
            <a:r>
              <a:rPr sz="1050" spc="1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into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definitive</a:t>
            </a:r>
            <a:r>
              <a:rPr sz="1050" spc="1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agreement,</a:t>
            </a:r>
            <a:r>
              <a:rPr sz="1050" spc="114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120" dirty="0">
                <a:latin typeface="Calibri"/>
                <a:cs typeface="Calibri"/>
              </a:rPr>
              <a:t> </a:t>
            </a:r>
            <a:r>
              <a:rPr sz="1050" spc="-25" dirty="0">
                <a:latin typeface="Calibri"/>
                <a:cs typeface="Calibri"/>
              </a:rPr>
              <a:t>to</a:t>
            </a:r>
            <a:endParaRPr sz="1050" dirty="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</a:pPr>
            <a:r>
              <a:rPr sz="1050" dirty="0">
                <a:latin typeface="Calibri"/>
                <a:cs typeface="Calibri"/>
              </a:rPr>
              <a:t>terminate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all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negotiations,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without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prior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notice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recipient</a:t>
            </a:r>
            <a:r>
              <a:rPr sz="1050" spc="-4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any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prospective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purchasers.</a:t>
            </a:r>
            <a:endParaRPr sz="1050" dirty="0">
              <a:latin typeface="Calibri"/>
              <a:cs typeface="Calibri"/>
            </a:endParaRPr>
          </a:p>
          <a:p>
            <a:pPr marL="60960" marR="60325" algn="ctr">
              <a:lnSpc>
                <a:spcPts val="1140"/>
              </a:lnSpc>
              <a:spcBef>
                <a:spcPts val="1005"/>
              </a:spcBef>
            </a:pPr>
            <a:r>
              <a:rPr sz="1050" b="1" dirty="0">
                <a:latin typeface="Calibri"/>
                <a:cs typeface="Calibri"/>
              </a:rPr>
              <a:t>To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minimize</a:t>
            </a:r>
            <a:r>
              <a:rPr sz="1050" b="1" spc="-4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disruption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b="1" spc="-1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the</a:t>
            </a:r>
            <a:r>
              <a:rPr sz="1050" b="1" spc="-2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Company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and</a:t>
            </a:r>
            <a:r>
              <a:rPr sz="1050" b="1" spc="-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management,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the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Company</a:t>
            </a:r>
            <a:r>
              <a:rPr sz="1050" b="1" spc="-3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requests</a:t>
            </a:r>
            <a:r>
              <a:rPr sz="1050" b="1" spc="-1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that</a:t>
            </a:r>
            <a:r>
              <a:rPr sz="1050" b="1" spc="-2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all</a:t>
            </a:r>
            <a:r>
              <a:rPr sz="1050" b="1" spc="-5" dirty="0">
                <a:latin typeface="Calibri"/>
                <a:cs typeface="Calibri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communications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and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inquiries</a:t>
            </a:r>
            <a:r>
              <a:rPr sz="1050" b="1" spc="-1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be</a:t>
            </a:r>
            <a:r>
              <a:rPr sz="1050" b="1" spc="-1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directed</a:t>
            </a:r>
            <a:r>
              <a:rPr sz="1050" b="1" spc="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the</a:t>
            </a:r>
            <a:r>
              <a:rPr sz="1050" b="1" spc="-2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following</a:t>
            </a:r>
            <a:r>
              <a:rPr sz="1050" b="1" spc="-5" dirty="0">
                <a:latin typeface="Calibri"/>
                <a:cs typeface="Calibri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individual</a:t>
            </a:r>
            <a:r>
              <a:rPr sz="1050" b="1" spc="-2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at </a:t>
            </a:r>
            <a:r>
              <a:rPr sz="1050" b="1" spc="-10" dirty="0">
                <a:latin typeface="Calibri"/>
                <a:cs typeface="Calibri"/>
              </a:rPr>
              <a:t>Sunbelt</a:t>
            </a:r>
            <a:r>
              <a:rPr sz="1050" b="1" spc="-30" dirty="0">
                <a:latin typeface="Calibri"/>
                <a:cs typeface="Calibri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Atlanta </a:t>
            </a:r>
            <a:r>
              <a:rPr sz="1050" b="1" dirty="0">
                <a:latin typeface="Calibri"/>
                <a:cs typeface="Calibri"/>
              </a:rPr>
              <a:t>who</a:t>
            </a:r>
            <a:r>
              <a:rPr sz="1050" b="1" spc="-3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is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prepared</a:t>
            </a:r>
            <a:r>
              <a:rPr sz="1050" b="1" spc="-2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b="1" spc="-3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assist</a:t>
            </a:r>
            <a:r>
              <a:rPr sz="1050" b="1" spc="-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you</a:t>
            </a:r>
            <a:r>
              <a:rPr sz="1050" b="1" spc="-3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in</a:t>
            </a:r>
            <a:r>
              <a:rPr sz="1050" b="1" spc="-1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your</a:t>
            </a:r>
            <a:r>
              <a:rPr sz="1050" b="1" spc="-3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review</a:t>
            </a:r>
            <a:r>
              <a:rPr sz="1050" b="1" spc="-2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the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relevant</a:t>
            </a:r>
            <a:r>
              <a:rPr sz="1050" b="1" spc="-35" dirty="0">
                <a:latin typeface="Calibri"/>
                <a:cs typeface="Calibri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information.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22E1FFD2-35B4-D141-A12D-C35F93645F3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10386" y="5867579"/>
            <a:ext cx="9927590" cy="447420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26539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vate_company_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products_placeholder">
            <a:extLst>
              <a:ext uri="{FF2B5EF4-FFF2-40B4-BE49-F238E27FC236}">
                <a16:creationId xmlns:a16="http://schemas.microsoft.com/office/drawing/2014/main" id="{EFF0D931-AE2F-4F0A-23FD-B8D7AC75E60D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293223" y="5476873"/>
            <a:ext cx="5504329" cy="949728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12000"/>
              </a:lnSpc>
              <a:spcBef>
                <a:spcPts val="0"/>
              </a:spcBef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6321336F-D57D-F7D2-22C2-E32080B8ADB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93223" y="5097455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 News</a:t>
            </a:r>
          </a:p>
        </p:txBody>
      </p:sp>
      <p:sp>
        <p:nvSpPr>
          <p:cNvPr id="19" name="products_placeholder">
            <a:extLst>
              <a:ext uri="{FF2B5EF4-FFF2-40B4-BE49-F238E27FC236}">
                <a16:creationId xmlns:a16="http://schemas.microsoft.com/office/drawing/2014/main" id="{F8A63994-2C9E-A2AC-DC84-85514C83383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93223" y="1225265"/>
            <a:ext cx="5504329" cy="381281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spcBef>
                <a:spcPts val="0"/>
              </a:spcBef>
              <a:defRPr lang="en-US" sz="1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1938FFD5-B1CF-8582-17A3-A03893D5A42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92864" y="848272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endParaRPr lang="en-US" dirty="0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9FB602B-F640-C408-A7D7-C858978D610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194712" y="6111594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Picture</a:t>
            </a:r>
          </a:p>
          <a:p>
            <a:endParaRPr lang="en-US" dirty="0"/>
          </a:p>
        </p:txBody>
      </p:sp>
      <p:sp>
        <p:nvSpPr>
          <p:cNvPr id="23" name="customers_placeholder">
            <a:extLst>
              <a:ext uri="{FF2B5EF4-FFF2-40B4-BE49-F238E27FC236}">
                <a16:creationId xmlns:a16="http://schemas.microsoft.com/office/drawing/2014/main" id="{BD4C6A31-6ED2-47EF-A6E9-6864E3A2279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3741970" y="5485670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8512D265-09B4-D5A6-3EE9-09F5FE964BE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194712" y="5485670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Picture</a:t>
            </a:r>
          </a:p>
          <a:p>
            <a:endParaRPr lang="en-US" dirty="0"/>
          </a:p>
        </p:txBody>
      </p:sp>
      <p:sp>
        <p:nvSpPr>
          <p:cNvPr id="16" name="customers_placeholder">
            <a:extLst>
              <a:ext uri="{FF2B5EF4-FFF2-40B4-BE49-F238E27FC236}">
                <a16:creationId xmlns:a16="http://schemas.microsoft.com/office/drawing/2014/main" id="{235E379E-45FC-E356-4AF2-2B94E028F131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41705" y="6111594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DD3FC9BB-0F4E-6D6F-E78E-99773ACF5F2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94447" y="6111594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Picture</a:t>
            </a:r>
          </a:p>
          <a:p>
            <a:endParaRPr lang="en-US" dirty="0"/>
          </a:p>
        </p:txBody>
      </p:sp>
      <p:sp>
        <p:nvSpPr>
          <p:cNvPr id="8" name="customers_placeholder">
            <a:extLst>
              <a:ext uri="{FF2B5EF4-FFF2-40B4-BE49-F238E27FC236}">
                <a16:creationId xmlns:a16="http://schemas.microsoft.com/office/drawing/2014/main" id="{8110F40D-851B-664B-E429-AE994A73E7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41705" y="5485670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r>
              <a:rPr lang="en-US" dirty="0"/>
              <a:t>leader1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351203-5633-B728-0E89-0321896C302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4447" y="5485670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P1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79B3E313-49C4-C501-9A44-8D22B04879B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4088" y="5097455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</a:p>
        </p:txBody>
      </p:sp>
      <p:sp>
        <p:nvSpPr>
          <p:cNvPr id="25" name="customers_placeholder">
            <a:extLst>
              <a:ext uri="{FF2B5EF4-FFF2-40B4-BE49-F238E27FC236}">
                <a16:creationId xmlns:a16="http://schemas.microsoft.com/office/drawing/2014/main" id="{0E6155E9-BD23-C0EF-41B7-44A4EEDC9FF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741970" y="6111594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20" name="customers_placeholder">
            <a:extLst>
              <a:ext uri="{FF2B5EF4-FFF2-40B4-BE49-F238E27FC236}">
                <a16:creationId xmlns:a16="http://schemas.microsoft.com/office/drawing/2014/main" id="{AE547A18-5CB2-5AF3-B085-CF4470F493D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94447" y="3759041"/>
            <a:ext cx="5504329" cy="1279036"/>
          </a:xfrm>
        </p:spPr>
        <p:txBody>
          <a:bodyPr vert="horz" lIns="91440" tIns="45720" rIns="91440" bIns="45720" numCol="2" rtlCol="0">
            <a:normAutofit/>
          </a:bodyPr>
          <a:lstStyle>
            <a:lvl1pPr marL="171450" indent="-17145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200" smtClean="0"/>
            </a:lvl1pPr>
            <a:lvl2pPr marL="45720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2pPr>
            <a:lvl3pPr>
              <a:lnSpc>
                <a:spcPct val="112000"/>
              </a:lnSpc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AEAAEDB-BB2B-97B8-207B-6DDC87D2617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94088" y="3379623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</a:p>
        </p:txBody>
      </p:sp>
      <p:sp>
        <p:nvSpPr>
          <p:cNvPr id="3" name="overview_placeholder">
            <a:extLst>
              <a:ext uri="{FF2B5EF4-FFF2-40B4-BE49-F238E27FC236}">
                <a16:creationId xmlns:a16="http://schemas.microsoft.com/office/drawing/2014/main" id="{6F8A56D3-F639-D7F6-959F-13AE3CAF61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4446" y="1225265"/>
            <a:ext cx="5504329" cy="209255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12000"/>
              </a:lnSpc>
              <a:spcBef>
                <a:spcPts val="0"/>
              </a:spcBef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spcBef>
                <a:spcPts val="0"/>
              </a:spcBef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C50D6F-6265-BDB1-AFA0-2D6A80E37D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4088" y="848272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Overview</a:t>
            </a:r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915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overview_placeholder">
            <a:extLst>
              <a:ext uri="{FF2B5EF4-FFF2-40B4-BE49-F238E27FC236}">
                <a16:creationId xmlns:a16="http://schemas.microsoft.com/office/drawing/2014/main" id="{6F8A56D3-F639-D7F6-959F-13AE3CAF61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4446" y="1225265"/>
            <a:ext cx="11403106" cy="209255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12000"/>
              </a:lnSpc>
              <a:spcBef>
                <a:spcPts val="0"/>
              </a:spcBef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spcBef>
                <a:spcPts val="0"/>
              </a:spcBef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C50D6F-6265-BDB1-AFA0-2D6A80E37D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4088" y="848272"/>
            <a:ext cx="11403850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Overview</a:t>
            </a:r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04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ck_chart_out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C50D6F-6265-BDB1-AFA0-2D6A80E37D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4088" y="848272"/>
            <a:ext cx="11403850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Stock Performance</a:t>
            </a:r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CD4C3CD7-D0E5-09E6-A99A-7C83EB32E720}"/>
              </a:ext>
            </a:extLst>
          </p:cNvPr>
          <p:cNvSpPr>
            <a:spLocks noGrp="1"/>
          </p:cNvSpPr>
          <p:nvPr>
            <p:ph type="chart" sz="quarter" idx="28"/>
          </p:nvPr>
        </p:nvSpPr>
        <p:spPr>
          <a:xfrm>
            <a:off x="393700" y="1227690"/>
            <a:ext cx="11404600" cy="508166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23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75501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63" y="156932"/>
            <a:ext cx="9427464" cy="932688"/>
          </a:xfrm>
        </p:spPr>
        <p:txBody>
          <a:bodyPr lIns="0" tIns="91440" rIns="0" bIns="0"/>
          <a:lstStyle>
            <a:lvl1pPr>
              <a:lnSpc>
                <a:spcPct val="100000"/>
              </a:lnSpc>
              <a:spcBef>
                <a:spcPts val="100"/>
              </a:spcBef>
              <a:defRPr sz="440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D64D2562-B827-1D8D-EE3C-C73D9F301797}"/>
              </a:ext>
            </a:extLst>
          </p:cNvPr>
          <p:cNvSpPr txBox="1"/>
          <p:nvPr userDrawn="1"/>
        </p:nvSpPr>
        <p:spPr>
          <a:xfrm>
            <a:off x="10671175" y="159765"/>
            <a:ext cx="10744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10" dirty="0">
                <a:solidFill>
                  <a:srgbClr val="C7C7C7"/>
                </a:solidFill>
                <a:latin typeface="Calibri Light"/>
                <a:cs typeface="Calibri Light"/>
              </a:rPr>
              <a:t>CONFIDENTIAL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BEB618C2-8B9A-F380-7507-F9C4CAEC0F26}"/>
              </a:ext>
            </a:extLst>
          </p:cNvPr>
          <p:cNvSpPr txBox="1"/>
          <p:nvPr userDrawn="1"/>
        </p:nvSpPr>
        <p:spPr>
          <a:xfrm>
            <a:off x="5601461" y="6475501"/>
            <a:ext cx="98933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b="0" dirty="0">
                <a:solidFill>
                  <a:srgbClr val="888888"/>
                </a:solidFill>
                <a:latin typeface="Calibri Light"/>
                <a:cs typeface="Calibri Light"/>
              </a:rPr>
              <a:t>SUNBELT</a:t>
            </a:r>
            <a:r>
              <a:rPr sz="1000" b="0" spc="-55" dirty="0">
                <a:solidFill>
                  <a:srgbClr val="888888"/>
                </a:solidFill>
                <a:latin typeface="Calibri Light"/>
                <a:cs typeface="Calibri Light"/>
              </a:rPr>
              <a:t> </a:t>
            </a:r>
            <a:r>
              <a:rPr sz="1000" b="0" spc="-10" dirty="0">
                <a:solidFill>
                  <a:srgbClr val="888888"/>
                </a:solidFill>
                <a:latin typeface="Calibri Light"/>
                <a:cs typeface="Calibri Light"/>
              </a:rPr>
              <a:t>ATLANTA</a:t>
            </a:r>
            <a:endParaRPr sz="1000" dirty="0">
              <a:latin typeface="Calibri Light"/>
              <a:cs typeface="Calibri Light"/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1835A1BF-9A97-6E84-C59B-127FF067D68A}"/>
              </a:ext>
            </a:extLst>
          </p:cNvPr>
          <p:cNvSpPr/>
          <p:nvPr userDrawn="1"/>
        </p:nvSpPr>
        <p:spPr>
          <a:xfrm>
            <a:off x="152400" y="1106424"/>
            <a:ext cx="11887200" cy="0"/>
          </a:xfrm>
          <a:custGeom>
            <a:avLst/>
            <a:gdLst/>
            <a:ahLst/>
            <a:cxnLst/>
            <a:rect l="l" t="t" r="r" b="b"/>
            <a:pathLst>
              <a:path w="11887200">
                <a:moveTo>
                  <a:pt x="0" y="0"/>
                </a:moveTo>
                <a:lnTo>
                  <a:pt x="118872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877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42C247-CB0F-FDF1-050F-429F2C1E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43E84-AB2D-7550-4EFD-CA30EA64B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E5BD4-E653-452E-66DA-8EA5CEE3D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59C196-52AD-4BF7-BE7C-972E6B1C5108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47C4F-3F3A-0811-6F99-6134D445C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FA675-24CA-3778-BE90-B06780AFA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CB2CD-DEBC-4352-8C3B-1B25A27CA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8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1" r:id="rId4"/>
    <p:sldLayoutId id="2147483653" r:id="rId5"/>
    <p:sldLayoutId id="214748365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70"/>
      </a:accent1>
      <a:accent2>
        <a:srgbClr val="1579BB"/>
      </a:accent2>
      <a:accent3>
        <a:srgbClr val="8CBDDA"/>
      </a:accent3>
      <a:accent4>
        <a:srgbClr val="260F62"/>
      </a:accent4>
      <a:accent5>
        <a:srgbClr val="68CAAE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Sagar Soni</dc:creator>
  <cp:lastModifiedBy>Sagar Soni</cp:lastModifiedBy>
  <cp:revision>14</cp:revision>
  <dcterms:created xsi:type="dcterms:W3CDTF">2024-02-15T23:20:19Z</dcterms:created>
  <dcterms:modified xsi:type="dcterms:W3CDTF">2024-03-28T01:07:40Z</dcterms:modified>
</cp:coreProperties>
</file>