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39"/>
  </p:notesMasterIdLst>
  <p:sldIdLst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65" r:id="rId18"/>
    <p:sldId id="289" r:id="rId19"/>
    <p:sldId id="290" r:id="rId20"/>
    <p:sldId id="291" r:id="rId21"/>
    <p:sldId id="292" r:id="rId22"/>
    <p:sldId id="293" r:id="rId23"/>
    <p:sldId id="259" r:id="rId24"/>
    <p:sldId id="260" r:id="rId25"/>
    <p:sldId id="261" r:id="rId26"/>
    <p:sldId id="262" r:id="rId27"/>
    <p:sldId id="263" r:id="rId28"/>
    <p:sldId id="264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</p:sldIdLst>
  <p:sldSz cx="18288000" cy="10287000"/>
  <p:notesSz cx="6858000" cy="9144000"/>
  <p:embeddedFontLst>
    <p:embeddedFont>
      <p:font typeface="Questrial" pitchFamily="2" charset="0"/>
      <p:regular r:id="rId40"/>
    </p:embeddedFont>
    <p:embeddedFont>
      <p:font typeface="Rajdhani" panose="020B0604020202020204" charset="0"/>
      <p:regular r:id="rId41"/>
      <p:bold r:id="rId42"/>
    </p:embeddedFont>
    <p:embeddedFont>
      <p:font typeface="Rajdhani Medium" panose="020B0604020202020204" charset="0"/>
      <p:regular r:id="rId43"/>
      <p:bold r:id="rId44"/>
    </p:embeddedFont>
    <p:embeddedFont>
      <p:font typeface="Rajdhani SemiBold" panose="020B0604020202020204" charset="0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Roboto Light" panose="02000000000000000000" pitchFamily="2" charset="0"/>
      <p:regular r:id="rId51"/>
      <p:bold r:id="rId52"/>
      <p:italic r:id="rId53"/>
      <p:boldItalic r:id="rId54"/>
    </p:embeddedFont>
    <p:embeddedFont>
      <p:font typeface="Roboto Medium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a17KqvIIX7hech2CZVkHF5DoP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455851-C62C-4CBC-94C6-9F402F8F325B}">
  <a:tblStyle styleId="{D8455851-C62C-4CBC-94C6-9F402F8F325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840" y="14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CA">
                <a:solidFill>
                  <a:schemeClr val="dk1"/>
                </a:solidFill>
              </a:rPr>
              <a:t>J’ai fait un test avec un capsule au lieu du cube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CA">
                <a:solidFill>
                  <a:schemeClr val="dk1"/>
                </a:solidFill>
              </a:rPr>
              <a:t>C’est un rough, la lumière sera retravaillé, mais le concept est là.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CA">
                <a:solidFill>
                  <a:schemeClr val="dk1"/>
                </a:solidFill>
              </a:rPr>
              <a:t>On pourra discuter pour voir si c’est une avenue intéressante pour vous.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Démontrer plus clairement l’alignement de chaque élément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un visuel du concept de la boîte transparente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Réduire les titres, ajouter une définition brève du titre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L’alignement se fera plus tard, important d’avoir une quantité d’info similaire.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4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Démontrer plus clairement l’alignement de chaque élément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un visuel du concept de la boîte transparente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Réduire les titres, ajouter une définition brève du titre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L’alignement se fera plus tard, important d’avoir une quantité d’info similaire.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Démontrer plus clairement l’alignement de chaque élément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un visuel du concept de la boîte transparente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Réduire les titres, ajouter une définition brève du titre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L’alignement se fera plus tard, important d’avoir une quantité d’info similaire.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Démontrer plus clairement l’alignement de chaque élément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un visuel du concept de la boîte transparente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Réduire les titres, ajouter une définition brève du titre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L’alignement se fera plus tard, important d’avoir une quantité d’info similaire.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27" name="Google Shape;3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9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Démontrer plus clairement l’alignement de chaque élément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un visuel du concept de la boîte transparente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Réduire les titres, ajouter une définition brève du titre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L’alignement se fera plus tard, important d’avoir une quantité d’info similaire.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37" name="Google Shape;33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0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Me fournir une photo d’équipe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Voir la mosaïque pour les photos d’employé(e)s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46" name="Google Shape;3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/>
              <a:t>Réviser les icônes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/>
              <a:t>Utiliser un visuel frontale avec les concepts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CA"/>
              <a:t>Chaque section supporte le visuel</a:t>
            </a:r>
            <a:endParaRPr/>
          </a:p>
        </p:txBody>
      </p:sp>
      <p:sp>
        <p:nvSpPr>
          <p:cNvPr id="221" name="Google Shape;22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Il y a trop de texte dans votre version…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1 seul texte serait suffisant, mais avec de l’impact, il ne faut pas que ça soit trop long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Les textes doivent être révisés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On pourrait utiliser un capsule de verre, similaire à la forme du “i” de cloud. Certains éléments graphique utilise déjà cette idée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Les images à l’intérieurs sont simple à titre indicatif, à revoir plus tard.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Je comprend la “courbe” que vous aviez mis pour symboliser la “croissance” et la “progression”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Cependant, je crois qu’une approche linéaire et contenant des dates serait plus simple tout en supportant la progression dans le temps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Le côté moderne est aussi bien présent. Simple et efficace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Je ne comprend pas le dernier point “verticals”. C’est quoi ça?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000">
                <a:solidFill>
                  <a:schemeClr val="dk1"/>
                </a:solidFill>
              </a:rPr>
              <a:t>Note: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CA" sz="1000">
                <a:solidFill>
                  <a:schemeClr val="dk1"/>
                </a:solidFill>
              </a:rPr>
              <a:t>Je crois que les badges ont été mis à jour et ne correspondent pas aux anciens termes. À revoir.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Version 3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Intégrer un élément de mouvement perpétuel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Pt intégrer dans la boite carré transparente ou capsule si le concept est retenu.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Remplacer les icônes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CA"/>
              <a:t>Uniformiser les textes pour l’espace occupé.</a:t>
            </a:r>
            <a:endParaRPr/>
          </a:p>
        </p:txBody>
      </p:sp>
      <p:sp>
        <p:nvSpPr>
          <p:cNvPr id="187" name="Google Shape;1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 txBox="1">
            <a:spLocks noGrp="1"/>
          </p:cNvSpPr>
          <p:nvPr>
            <p:ph type="body" idx="1"/>
          </p:nvPr>
        </p:nvSpPr>
        <p:spPr>
          <a:xfrm>
            <a:off x="686098" y="4400903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b="1">
                <a:solidFill>
                  <a:schemeClr val="dk1"/>
                </a:solidFill>
              </a:rPr>
              <a:t>NOTES</a:t>
            </a:r>
            <a:endParaRPr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-CA" sz="1000">
                <a:solidFill>
                  <a:schemeClr val="dk1"/>
                </a:solidFill>
              </a:rPr>
              <a:t>Ajouter image de support dans la capsule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6" name="Google Shape;20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K_empty_default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1"/>
          <p:cNvSpPr txBox="1">
            <a:spLocks noGrp="1"/>
          </p:cNvSpPr>
          <p:nvPr>
            <p:ph type="ctrTitle"/>
          </p:nvPr>
        </p:nvSpPr>
        <p:spPr>
          <a:xfrm>
            <a:off x="1371600" y="3188970"/>
            <a:ext cx="15544800" cy="21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200" b="0" i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ftr" idx="11"/>
          </p:nvPr>
        </p:nvSpPr>
        <p:spPr>
          <a:xfrm>
            <a:off x="555625" y="9880079"/>
            <a:ext cx="974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dt" idx="10"/>
          </p:nvPr>
        </p:nvSpPr>
        <p:spPr>
          <a:xfrm>
            <a:off x="13471524" y="9880079"/>
            <a:ext cx="4250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2"/>
          <p:cNvSpPr txBox="1">
            <a:spLocks noGrp="1"/>
          </p:cNvSpPr>
          <p:nvPr>
            <p:ph type="title"/>
          </p:nvPr>
        </p:nvSpPr>
        <p:spPr>
          <a:xfrm>
            <a:off x="0" y="1237789"/>
            <a:ext cx="182880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200" b="0" i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914400" y="2366010"/>
            <a:ext cx="7955400" cy="6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400" cy="6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ftr" idx="11"/>
          </p:nvPr>
        </p:nvSpPr>
        <p:spPr>
          <a:xfrm>
            <a:off x="555625" y="9880079"/>
            <a:ext cx="974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dt" idx="10"/>
          </p:nvPr>
        </p:nvSpPr>
        <p:spPr>
          <a:xfrm>
            <a:off x="13471524" y="9880079"/>
            <a:ext cx="4250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750" y="3460289"/>
            <a:ext cx="11144250" cy="170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0" y="1237789"/>
            <a:ext cx="182880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6200" b="0" i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ftr" idx="11"/>
          </p:nvPr>
        </p:nvSpPr>
        <p:spPr>
          <a:xfrm>
            <a:off x="555625" y="9880079"/>
            <a:ext cx="974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13471524" y="9880079"/>
            <a:ext cx="4250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3"/>
          <p:cNvSpPr txBox="1">
            <a:spLocks noGrp="1"/>
          </p:cNvSpPr>
          <p:nvPr>
            <p:ph type="title"/>
          </p:nvPr>
        </p:nvSpPr>
        <p:spPr>
          <a:xfrm>
            <a:off x="717300" y="799925"/>
            <a:ext cx="168534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subTitle" idx="1"/>
          </p:nvPr>
        </p:nvSpPr>
        <p:spPr>
          <a:xfrm>
            <a:off x="717300" y="2020875"/>
            <a:ext cx="16853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K_Empty_central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K_Empty_central" preserve="1">
  <p:cSld name="1_BCK_Empty_centr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0;p29">
            <a:extLst>
              <a:ext uri="{FF2B5EF4-FFF2-40B4-BE49-F238E27FC236}">
                <a16:creationId xmlns:a16="http://schemas.microsoft.com/office/drawing/2014/main" id="{F921FB44-D3E3-C5AE-023B-C173831FF07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474675" y="2187023"/>
            <a:ext cx="8796550" cy="7136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5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 txBox="1">
            <a:spLocks noGrp="1"/>
          </p:cNvSpPr>
          <p:nvPr>
            <p:ph type="title"/>
          </p:nvPr>
        </p:nvSpPr>
        <p:spPr>
          <a:xfrm>
            <a:off x="759766" y="549656"/>
            <a:ext cx="161643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000" b="0" i="0">
                <a:solidFill>
                  <a:srgbClr val="38135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1"/>
          </p:nvPr>
        </p:nvSpPr>
        <p:spPr>
          <a:xfrm>
            <a:off x="1095375" y="2396490"/>
            <a:ext cx="16160700" cy="54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13471524" y="9880079"/>
            <a:ext cx="42507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500" b="0" i="0" u="none" strike="noStrike" cap="none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dt" idx="10"/>
          </p:nvPr>
        </p:nvSpPr>
        <p:spPr>
          <a:xfrm>
            <a:off x="555625" y="9880079"/>
            <a:ext cx="9747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500" b="0" i="0" u="none" strike="noStrike" cap="none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K_Empty_Right 1">
  <p:cSld name="Blank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/>
          <p:nvPr/>
        </p:nvSpPr>
        <p:spPr>
          <a:xfrm>
            <a:off x="1506025" y="4954550"/>
            <a:ext cx="807300" cy="3859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F2A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9"/>
          <p:cNvSpPr/>
          <p:nvPr/>
        </p:nvSpPr>
        <p:spPr>
          <a:xfrm>
            <a:off x="1616575" y="5088325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01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7" name="Google Shape;27;p29"/>
          <p:cNvSpPr/>
          <p:nvPr/>
        </p:nvSpPr>
        <p:spPr>
          <a:xfrm>
            <a:off x="1616575" y="6568088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02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cxnSp>
        <p:nvCxnSpPr>
          <p:cNvPr id="28" name="Google Shape;28;p29"/>
          <p:cNvCxnSpPr>
            <a:endCxn id="27" idx="0"/>
          </p:cNvCxnSpPr>
          <p:nvPr/>
        </p:nvCxnSpPr>
        <p:spPr>
          <a:xfrm>
            <a:off x="1909675" y="5674388"/>
            <a:ext cx="0" cy="8937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9" name="Google Shape;29;p29"/>
          <p:cNvCxnSpPr>
            <a:stCxn id="27" idx="4"/>
            <a:endCxn id="30" idx="0"/>
          </p:cNvCxnSpPr>
          <p:nvPr/>
        </p:nvCxnSpPr>
        <p:spPr>
          <a:xfrm>
            <a:off x="1909675" y="7154288"/>
            <a:ext cx="0" cy="9012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0" name="Google Shape;30;p29"/>
          <p:cNvSpPr/>
          <p:nvPr/>
        </p:nvSpPr>
        <p:spPr>
          <a:xfrm>
            <a:off x="1616575" y="8055513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03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1" name="Google Shape;31;p29"/>
          <p:cNvPicPr preferRelativeResize="0"/>
          <p:nvPr/>
        </p:nvPicPr>
        <p:blipFill rotWithShape="1">
          <a:blip r:embed="rId3">
            <a:alphaModFix/>
          </a:blip>
          <a:srcRect l="-1885" t="55136" r="18441" b="18219"/>
          <a:stretch/>
        </p:blipFill>
        <p:spPr>
          <a:xfrm rot="5400000">
            <a:off x="-5163037" y="4197951"/>
            <a:ext cx="10525375" cy="18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9" descr="Insert Title"/>
          <p:cNvSpPr txBox="1">
            <a:spLocks noGrp="1"/>
          </p:cNvSpPr>
          <p:nvPr>
            <p:ph type="title"/>
          </p:nvPr>
        </p:nvSpPr>
        <p:spPr>
          <a:xfrm>
            <a:off x="1170501" y="1590000"/>
            <a:ext cx="8016000" cy="11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1170500" y="3719925"/>
            <a:ext cx="78978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jdhani Medium"/>
              <a:buNone/>
              <a:defRPr sz="3000">
                <a:latin typeface="Rajdhani Medium"/>
                <a:ea typeface="Rajdhani Medium"/>
                <a:cs typeface="Rajdhani Medium"/>
                <a:sym typeface="Rajdhani Medium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subTitle" idx="2"/>
          </p:nvPr>
        </p:nvSpPr>
        <p:spPr>
          <a:xfrm>
            <a:off x="2601350" y="5047725"/>
            <a:ext cx="65853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A900"/>
              </a:buClr>
              <a:buSzPts val="3600"/>
              <a:buFont typeface="Rajdhani SemiBold"/>
              <a:buNone/>
              <a:defRPr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ubTitle" idx="3"/>
          </p:nvPr>
        </p:nvSpPr>
        <p:spPr>
          <a:xfrm>
            <a:off x="2601350" y="5674400"/>
            <a:ext cx="6585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ubTitle" idx="4"/>
          </p:nvPr>
        </p:nvSpPr>
        <p:spPr>
          <a:xfrm>
            <a:off x="2601350" y="6568100"/>
            <a:ext cx="65853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A900"/>
              </a:buClr>
              <a:buSzPts val="3600"/>
              <a:buFont typeface="Rajdhani SemiBold"/>
              <a:buNone/>
              <a:defRPr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ubTitle" idx="5"/>
          </p:nvPr>
        </p:nvSpPr>
        <p:spPr>
          <a:xfrm>
            <a:off x="2601350" y="7194775"/>
            <a:ext cx="6585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ubTitle" idx="6"/>
          </p:nvPr>
        </p:nvSpPr>
        <p:spPr>
          <a:xfrm>
            <a:off x="2601350" y="8088475"/>
            <a:ext cx="6585300" cy="6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A900"/>
              </a:buClr>
              <a:buSzPts val="3600"/>
              <a:buFont typeface="Rajdhani SemiBold"/>
              <a:buNone/>
              <a:defRPr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subTitle" idx="7"/>
          </p:nvPr>
        </p:nvSpPr>
        <p:spPr>
          <a:xfrm>
            <a:off x="2601350" y="8715150"/>
            <a:ext cx="6585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4675" y="3150850"/>
            <a:ext cx="8796550" cy="7136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K_Empty_centralbox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title"/>
          </p:nvPr>
        </p:nvSpPr>
        <p:spPr>
          <a:xfrm>
            <a:off x="717300" y="342725"/>
            <a:ext cx="168534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6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ubTitle" idx="1"/>
          </p:nvPr>
        </p:nvSpPr>
        <p:spPr>
          <a:xfrm>
            <a:off x="717300" y="1563675"/>
            <a:ext cx="16853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630400" h="8229600" extrusionOk="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DA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3750" y="1237789"/>
            <a:ext cx="11144250" cy="170272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>
            <a:off x="555625" y="9880079"/>
            <a:ext cx="974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13471524" y="9880079"/>
            <a:ext cx="4250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 b="0" i="0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ajdhani SemiBold"/>
              <a:buNone/>
              <a:defRPr sz="72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ajdhani"/>
              <a:buChar char="●"/>
              <a:defRPr sz="36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○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L="1371600" marR="0" lvl="2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■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L="1828800" marR="0" lvl="3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●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L="2286000" marR="0" lvl="4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○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L="2743200" marR="0" lvl="5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■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L="3200400" marR="0" lvl="6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●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L="3657600" marR="0" lvl="7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○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L="4114800" marR="0" lvl="8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jdhani"/>
              <a:buChar char="■"/>
              <a:defRPr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0" y="1237789"/>
            <a:ext cx="18288000" cy="17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6200" b="0" i="0" u="none" strike="noStrike" cap="non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1143000" y="3453357"/>
            <a:ext cx="16049400" cy="5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555625" y="9880079"/>
            <a:ext cx="974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13471524" y="9880079"/>
            <a:ext cx="42504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381350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13167360" y="9566910"/>
            <a:ext cx="4206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0" name="Google Shape;50;p26"/>
          <p:cNvSpPr txBox="1"/>
          <p:nvPr/>
        </p:nvSpPr>
        <p:spPr>
          <a:xfrm>
            <a:off x="8692515" y="0"/>
            <a:ext cx="708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C0 - Public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24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/>
          <p:nvPr/>
        </p:nvSpPr>
        <p:spPr>
          <a:xfrm>
            <a:off x="1690250" y="5530666"/>
            <a:ext cx="7674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CA" sz="32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AN INTRODUCTION TO INCLOUD</a:t>
            </a:r>
            <a:endParaRPr sz="32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88" name="Google Shape;8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53346" y="9362463"/>
            <a:ext cx="1491126" cy="437725"/>
          </a:xfrm>
          <a:prstGeom prst="rect">
            <a:avLst/>
          </a:prstGeom>
          <a:noFill/>
          <a:ln>
            <a:noFill/>
          </a:ln>
          <a:effectLst>
            <a:outerShdw blurRad="185738" dist="19050" dir="5400000" algn="bl" rotWithShape="0">
              <a:srgbClr val="000000">
                <a:alpha val="20784"/>
              </a:srgbClr>
            </a:outerShdw>
          </a:effectLst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250" y="3948590"/>
            <a:ext cx="2568700" cy="60368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16377853" y="9327375"/>
            <a:ext cx="1251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12700" lvl="0" indent="0" algn="r" rtl="0">
              <a:lnSpc>
                <a:spcPct val="11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in-cloud.ca</a:t>
            </a:r>
            <a:endParaRPr sz="2100" b="0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1" name="Google Shape;91;p2"/>
          <p:cNvSpPr/>
          <p:nvPr/>
        </p:nvSpPr>
        <p:spPr>
          <a:xfrm rot="5400000">
            <a:off x="16197544" y="9535950"/>
            <a:ext cx="277500" cy="831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275" tIns="114275" rIns="114275" bIns="1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1932550" y="7020300"/>
            <a:ext cx="66309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NAME </a:t>
            </a:r>
            <a:br>
              <a:rPr lang="en-CA" sz="1900" b="0" i="0" u="none" strike="noStrike" cap="none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</a:br>
            <a:r>
              <a:rPr lang="en-CA" sz="1900" b="0" i="0" u="none" strike="noStrike" cap="none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Title</a:t>
            </a:r>
            <a:endParaRPr sz="2000" b="0" i="0" u="none" strike="noStrike" cap="none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Business Overview</a:t>
            </a:r>
            <a:endParaRPr sz="72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0250" y="7003775"/>
            <a:ext cx="129160" cy="6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B59DEFC-50E4-CD92-5CDB-ADFE63C30DB5}"/>
              </a:ext>
            </a:extLst>
          </p:cNvPr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 dirty="0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232824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AA38C-2BA5-66FE-1A5E-8FE13D41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Snapshot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84450-0C22-E237-1119-300A04CCB48D}"/>
              </a:ext>
            </a:extLst>
          </p:cNvPr>
          <p:cNvSpPr/>
          <p:nvPr/>
        </p:nvSpPr>
        <p:spPr>
          <a:xfrm>
            <a:off x="445096" y="2133125"/>
            <a:ext cx="8401987" cy="473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Details on the business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12680-485E-78B2-4312-D045EE458315}"/>
              </a:ext>
            </a:extLst>
          </p:cNvPr>
          <p:cNvSpPr/>
          <p:nvPr/>
        </p:nvSpPr>
        <p:spPr>
          <a:xfrm>
            <a:off x="9292179" y="6087288"/>
            <a:ext cx="2965420" cy="3723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Pie Chart of Ownership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0B42B0-0D2A-B63A-B620-6C4B3FE62DF9}"/>
              </a:ext>
            </a:extLst>
          </p:cNvPr>
          <p:cNvSpPr/>
          <p:nvPr/>
        </p:nvSpPr>
        <p:spPr>
          <a:xfrm>
            <a:off x="12702695" y="6087288"/>
            <a:ext cx="5140208" cy="3723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Customer Summary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DEE10-1483-B640-38D9-83C94477A53E}"/>
              </a:ext>
            </a:extLst>
          </p:cNvPr>
          <p:cNvSpPr/>
          <p:nvPr/>
        </p:nvSpPr>
        <p:spPr>
          <a:xfrm>
            <a:off x="9292179" y="2133125"/>
            <a:ext cx="8649527" cy="3723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Salesforce Partnership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F67CF3-EDAE-F6C4-864B-3A822E865CF6}"/>
              </a:ext>
            </a:extLst>
          </p:cNvPr>
          <p:cNvSpPr/>
          <p:nvPr/>
        </p:nvSpPr>
        <p:spPr>
          <a:xfrm>
            <a:off x="445096" y="7190302"/>
            <a:ext cx="8401988" cy="26209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Team</a:t>
            </a:r>
          </a:p>
          <a:p>
            <a:pPr algn="ctr"/>
            <a:r>
              <a:rPr lang="en-US" sz="4400" dirty="0"/>
              <a:t>CEO and Execs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02F462-112B-976F-9891-B0065328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656" y="-6400676"/>
            <a:ext cx="8268854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5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18B88-70AD-5B47-64FA-90FDD2C8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Industries Serviced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53356-D982-B721-B559-F69D2F1704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3CD93-4978-B1C6-060D-BB405F1BC164}"/>
              </a:ext>
            </a:extLst>
          </p:cNvPr>
          <p:cNvSpPr/>
          <p:nvPr/>
        </p:nvSpPr>
        <p:spPr>
          <a:xfrm>
            <a:off x="4943006" y="3354075"/>
            <a:ext cx="8401987" cy="47372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Simple slide explaining the industries they serve with logo and the industry name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If we have the detail, add what they do for that industry</a:t>
            </a: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4125" y="10287000"/>
            <a:ext cx="15063373" cy="49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2215150" y="12443875"/>
            <a:ext cx="337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CA" sz="30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Who We Are</a:t>
            </a:r>
            <a:endParaRPr sz="3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5638550" y="12443875"/>
            <a:ext cx="344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CA" sz="30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What We Do</a:t>
            </a:r>
            <a:endParaRPr sz="3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9078900" y="12443875"/>
            <a:ext cx="337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CA" sz="30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Who We Serve</a:t>
            </a:r>
            <a:endParaRPr sz="3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12451800" y="12443875"/>
            <a:ext cx="337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CA" sz="30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Our Solutions</a:t>
            </a:r>
            <a:endParaRPr sz="3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5648" y="11836600"/>
            <a:ext cx="620700" cy="4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4023" y="13063100"/>
            <a:ext cx="620700" cy="4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398" y="11836600"/>
            <a:ext cx="620700" cy="4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7898" y="13063100"/>
            <a:ext cx="620700" cy="421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284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5EFC-8721-3C22-C3B7-6B6FEB21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5A9F0E-44BB-6732-E1EC-BD13ADDF0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389651-53F9-EE39-CA73-56B0366DD0A2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5302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F15C5-38BF-CD5E-49F1-381A54E9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SWOT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3B9EC-12E7-426C-4CA0-65E4981C06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20783D-4EBC-284D-4F77-6BE1770DEF11}"/>
              </a:ext>
            </a:extLst>
          </p:cNvPr>
          <p:cNvSpPr/>
          <p:nvPr/>
        </p:nvSpPr>
        <p:spPr>
          <a:xfrm>
            <a:off x="9168713" y="2694675"/>
            <a:ext cx="8401987" cy="7186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Opportunities and Threats</a:t>
            </a:r>
          </a:p>
          <a:p>
            <a:pPr algn="ctr"/>
            <a:r>
              <a:rPr lang="en-US" sz="4400" dirty="0"/>
              <a:t>Ibrahim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B4F6FC-64C7-1F4C-814C-1FF3BA73D7C7}"/>
              </a:ext>
            </a:extLst>
          </p:cNvPr>
          <p:cNvSpPr/>
          <p:nvPr/>
        </p:nvSpPr>
        <p:spPr>
          <a:xfrm>
            <a:off x="717300" y="2694675"/>
            <a:ext cx="8401987" cy="71860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Strength and Weakness</a:t>
            </a:r>
          </a:p>
          <a:p>
            <a:pPr algn="ctr"/>
            <a:r>
              <a:rPr lang="en-US" sz="4400" dirty="0"/>
              <a:t>Sagar</a:t>
            </a:r>
          </a:p>
        </p:txBody>
      </p:sp>
    </p:spTree>
    <p:extLst>
      <p:ext uri="{BB962C8B-B14F-4D97-AF65-F5344CB8AC3E}">
        <p14:creationId xmlns:p14="http://schemas.microsoft.com/office/powerpoint/2010/main" val="87433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B59DEFC-50E4-CD92-5CDB-ADFE63C30DB5}"/>
              </a:ext>
            </a:extLst>
          </p:cNvPr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 dirty="0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1913913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"/>
          <p:cNvSpPr txBox="1"/>
          <p:nvPr/>
        </p:nvSpPr>
        <p:spPr>
          <a:xfrm>
            <a:off x="448119" y="5709481"/>
            <a:ext cx="4072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RETAIL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Understanding customer behavior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Too much data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Intense competitive landscape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24" name="Google Shape;224;p11"/>
          <p:cNvSpPr txBox="1"/>
          <p:nvPr/>
        </p:nvSpPr>
        <p:spPr>
          <a:xfrm>
            <a:off x="448119" y="3621788"/>
            <a:ext cx="4072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FINANCIAL SERVICES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Rising client expectations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Tedious access to data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355600" marR="0" lvl="0" indent="-3175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Maintaining compliance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25" name="Google Shape;225;p11"/>
          <p:cNvSpPr txBox="1"/>
          <p:nvPr/>
        </p:nvSpPr>
        <p:spPr>
          <a:xfrm>
            <a:off x="448119" y="8084713"/>
            <a:ext cx="4072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HEALTH AND LIFE SCIENCES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571500" marR="0" lvl="0" indent="-3810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Meeting patient expectations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Repetitive tasks and a busy schedule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Siloed systems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26" name="Google Shape;226;p11"/>
          <p:cNvSpPr txBox="1"/>
          <p:nvPr/>
        </p:nvSpPr>
        <p:spPr>
          <a:xfrm>
            <a:off x="13591031" y="5709481"/>
            <a:ext cx="4072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HIGH TECH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Fast moving industry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Complex buyers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Siloed communications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E3E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7" name="Google Shape;227;p11"/>
          <p:cNvSpPr txBox="1"/>
          <p:nvPr/>
        </p:nvSpPr>
        <p:spPr>
          <a:xfrm>
            <a:off x="13591032" y="3621788"/>
            <a:ext cx="4072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PROFESSIONAL SERVICES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Lack of visibility on project information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Tracking resource occupation rates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Keeping budgets in line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28" name="Google Shape;228;p11"/>
          <p:cNvSpPr txBox="1"/>
          <p:nvPr/>
        </p:nvSpPr>
        <p:spPr>
          <a:xfrm>
            <a:off x="13591031" y="8084713"/>
            <a:ext cx="4072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1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MANUFACTURING</a:t>
            </a:r>
            <a:endParaRPr sz="2000" b="1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Meeting commitments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Inaccurate forecasting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5715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✔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Inefficient processes</a:t>
            </a:r>
            <a:endParaRPr sz="15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E3E3E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cxnSp>
        <p:nvCxnSpPr>
          <p:cNvPr id="229" name="Google Shape;229;p11"/>
          <p:cNvCxnSpPr>
            <a:cxnSpLocks/>
            <a:endCxn id="230" idx="1"/>
          </p:cNvCxnSpPr>
          <p:nvPr/>
        </p:nvCxnSpPr>
        <p:spPr>
          <a:xfrm>
            <a:off x="4712768" y="5875311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31" name="Google Shape;231;p11"/>
          <p:cNvSpPr txBox="1"/>
          <p:nvPr/>
        </p:nvSpPr>
        <p:spPr>
          <a:xfrm>
            <a:off x="-825" y="659542"/>
            <a:ext cx="18288000" cy="1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 dirty="0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Team by the Numbers</a:t>
            </a:r>
            <a:endParaRPr lang="en-CA" sz="7200" b="0" i="0" u="none" strike="noStrike" cap="none" dirty="0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53739" y="8321565"/>
            <a:ext cx="1251561" cy="125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274" y="3701599"/>
            <a:ext cx="1254005" cy="1254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8829" y="8345959"/>
            <a:ext cx="1202876" cy="120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52532" y="5981847"/>
            <a:ext cx="1254004" cy="12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52523" y="3701069"/>
            <a:ext cx="1254004" cy="125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23268" y="5974290"/>
            <a:ext cx="1254004" cy="12564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11"/>
          <p:cNvCxnSpPr/>
          <p:nvPr/>
        </p:nvCxnSpPr>
        <p:spPr>
          <a:xfrm>
            <a:off x="6343425" y="5473400"/>
            <a:ext cx="5599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38" name="Google Shape;238;p11"/>
          <p:cNvCxnSpPr/>
          <p:nvPr/>
        </p:nvCxnSpPr>
        <p:spPr>
          <a:xfrm>
            <a:off x="6343425" y="7899325"/>
            <a:ext cx="5599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39" name="Google Shape;239;p11"/>
          <p:cNvCxnSpPr/>
          <p:nvPr/>
        </p:nvCxnSpPr>
        <p:spPr>
          <a:xfrm>
            <a:off x="4712768" y="3826311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0" name="Google Shape;240;p11"/>
          <p:cNvCxnSpPr/>
          <p:nvPr/>
        </p:nvCxnSpPr>
        <p:spPr>
          <a:xfrm>
            <a:off x="4712768" y="8255186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1" name="Google Shape;241;p11"/>
          <p:cNvCxnSpPr/>
          <p:nvPr/>
        </p:nvCxnSpPr>
        <p:spPr>
          <a:xfrm flipH="1">
            <a:off x="10979918" y="5875311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2" name="Google Shape;242;p11"/>
          <p:cNvCxnSpPr/>
          <p:nvPr/>
        </p:nvCxnSpPr>
        <p:spPr>
          <a:xfrm flipH="1">
            <a:off x="10979918" y="3826311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3" name="Google Shape;243;p11"/>
          <p:cNvCxnSpPr/>
          <p:nvPr/>
        </p:nvCxnSpPr>
        <p:spPr>
          <a:xfrm flipH="1">
            <a:off x="10979918" y="8255186"/>
            <a:ext cx="2410500" cy="727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2A900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4" name="Google Shape;244;p11"/>
          <p:cNvCxnSpPr/>
          <p:nvPr/>
        </p:nvCxnSpPr>
        <p:spPr>
          <a:xfrm>
            <a:off x="9009900" y="3185825"/>
            <a:ext cx="0" cy="7115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580470E-6BB1-7B0B-2A9A-D92B843B11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300" y="11227095"/>
            <a:ext cx="17343517" cy="41482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524AF4-B95E-F528-6411-0AF9725A904F}"/>
              </a:ext>
            </a:extLst>
          </p:cNvPr>
          <p:cNvSpPr/>
          <p:nvPr/>
        </p:nvSpPr>
        <p:spPr>
          <a:xfrm>
            <a:off x="717301" y="2694675"/>
            <a:ext cx="16853400" cy="7186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Include a professional picture of Enzo</a:t>
            </a:r>
          </a:p>
          <a:p>
            <a:pPr algn="ctr"/>
            <a:r>
              <a:rPr lang="en-US" sz="4400" dirty="0"/>
              <a:t>His experience and background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01B1-55FD-7DBA-24A7-5BC7B326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CEO: Enzo Blasi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15979-FB03-C513-7F32-47DE48DA8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14CF30-96AC-239A-90A4-0CA8CA00539F}"/>
              </a:ext>
            </a:extLst>
          </p:cNvPr>
          <p:cNvSpPr/>
          <p:nvPr/>
        </p:nvSpPr>
        <p:spPr>
          <a:xfrm>
            <a:off x="717301" y="2694675"/>
            <a:ext cx="16853400" cy="7186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Include a professional picture of Enzo</a:t>
            </a:r>
          </a:p>
          <a:p>
            <a:pPr algn="ctr"/>
            <a:r>
              <a:rPr lang="en-US" sz="4400" dirty="0"/>
              <a:t>His experience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3862098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001B1-55FD-7DBA-24A7-5BC7B326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15979-FB03-C513-7F32-47DE48DA8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DE5B0F-FE23-B9EE-348C-3B804DE33CC6}"/>
              </a:ext>
            </a:extLst>
          </p:cNvPr>
          <p:cNvSpPr/>
          <p:nvPr/>
        </p:nvSpPr>
        <p:spPr>
          <a:xfrm>
            <a:off x="717301" y="2694675"/>
            <a:ext cx="16853400" cy="7186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Stephane Poirier</a:t>
            </a:r>
          </a:p>
          <a:p>
            <a:pPr algn="ctr"/>
            <a:r>
              <a:rPr lang="en-US" sz="4400" dirty="0"/>
              <a:t>Eric </a:t>
            </a:r>
            <a:r>
              <a:rPr lang="en-US" sz="4400" dirty="0" err="1"/>
              <a:t>Bourret</a:t>
            </a:r>
            <a:endParaRPr lang="en-US" sz="4400" dirty="0"/>
          </a:p>
          <a:p>
            <a:pPr algn="ctr"/>
            <a:r>
              <a:rPr lang="en-US" sz="4400" dirty="0"/>
              <a:t>Brigitte Simard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Include a professional picture of the people</a:t>
            </a:r>
          </a:p>
          <a:p>
            <a:pPr algn="ctr"/>
            <a:r>
              <a:rPr lang="en-US" sz="4400" dirty="0"/>
              <a:t>Their experience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1625335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F8E1-D31C-48A6-FCC8-CCE857C4B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1A2A7-7658-025A-7BC9-FF09ED088B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09B529-A805-883A-B4CE-9AD547F12099}"/>
              </a:ext>
            </a:extLst>
          </p:cNvPr>
          <p:cNvSpPr/>
          <p:nvPr/>
        </p:nvSpPr>
        <p:spPr>
          <a:xfrm>
            <a:off x="717301" y="2694675"/>
            <a:ext cx="16853400" cy="71860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Convert Org Chart into a slide</a:t>
            </a:r>
          </a:p>
        </p:txBody>
      </p:sp>
    </p:spTree>
    <p:extLst>
      <p:ext uri="{BB962C8B-B14F-4D97-AF65-F5344CB8AC3E}">
        <p14:creationId xmlns:p14="http://schemas.microsoft.com/office/powerpoint/2010/main" val="1129249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12477-976D-A381-323C-687744A4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BAD63-12AA-996E-F0EC-962A0FA469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37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B59DEFC-50E4-CD92-5CDB-ADFE63C30DB5}"/>
              </a:ext>
            </a:extLst>
          </p:cNvPr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 dirty="0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Customers</a:t>
            </a:r>
          </a:p>
        </p:txBody>
      </p:sp>
    </p:spTree>
    <p:extLst>
      <p:ext uri="{BB962C8B-B14F-4D97-AF65-F5344CB8AC3E}">
        <p14:creationId xmlns:p14="http://schemas.microsoft.com/office/powerpoint/2010/main" val="18245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B59DEFC-50E4-CD92-5CDB-ADFE63C30DB5}"/>
              </a:ext>
            </a:extLst>
          </p:cNvPr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 dirty="0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Financial Overview</a:t>
            </a:r>
          </a:p>
        </p:txBody>
      </p:sp>
    </p:spTree>
    <p:extLst>
      <p:ext uri="{BB962C8B-B14F-4D97-AF65-F5344CB8AC3E}">
        <p14:creationId xmlns:p14="http://schemas.microsoft.com/office/powerpoint/2010/main" val="32748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4"/>
          <p:cNvCxnSpPr/>
          <p:nvPr/>
        </p:nvCxnSpPr>
        <p:spPr>
          <a:xfrm>
            <a:off x="4308475" y="8326175"/>
            <a:ext cx="3326100" cy="0"/>
          </a:xfrm>
          <a:prstGeom prst="straightConnector1">
            <a:avLst/>
          </a:prstGeom>
          <a:noFill/>
          <a:ln w="9525" cap="flat" cmpd="sng">
            <a:solidFill>
              <a:srgbClr val="F2A900"/>
            </a:solidFill>
            <a:prstDash val="dot"/>
            <a:round/>
            <a:headEnd type="oval" w="med" len="med"/>
            <a:tailEnd type="oval" w="med" len="med"/>
          </a:ln>
        </p:spPr>
      </p:cxnSp>
      <p:sp>
        <p:nvSpPr>
          <p:cNvPr id="114" name="Google Shape;114;p4"/>
          <p:cNvSpPr txBox="1"/>
          <p:nvPr/>
        </p:nvSpPr>
        <p:spPr>
          <a:xfrm>
            <a:off x="0" y="659523"/>
            <a:ext cx="18288000" cy="1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Fundamental Values</a:t>
            </a: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That Drive Us</a:t>
            </a:r>
            <a:endParaRPr sz="65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CA" sz="2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Our beliefs and the way we do things</a:t>
            </a:r>
            <a:endParaRPr sz="2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72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682274" y="2831400"/>
            <a:ext cx="44193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Transparency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228600" marR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Build trust, promotes innovation and inspires us to go beyond your expectation.</a:t>
            </a:r>
            <a:endParaRPr sz="1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6934349" y="2831400"/>
            <a:ext cx="4419300" cy="1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Integrity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228600" marR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Our business partners are important to us and we team up with them to grow together.</a:t>
            </a:r>
            <a:endParaRPr sz="1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228600" marR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13018049" y="2831400"/>
            <a:ext cx="4419300" cy="16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Cohesion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228600" marR="2286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CA" sz="1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We aim to provide a consistent level of engagement throughout the process to generate value for our clients.</a:t>
            </a:r>
            <a:endParaRPr sz="1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00" y="4016600"/>
            <a:ext cx="4894957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780225" y="4016600"/>
            <a:ext cx="4894957" cy="5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8775" y="3900050"/>
            <a:ext cx="5426002" cy="53809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4"/>
          <p:cNvCxnSpPr/>
          <p:nvPr/>
        </p:nvCxnSpPr>
        <p:spPr>
          <a:xfrm>
            <a:off x="10553650" y="8326175"/>
            <a:ext cx="3326100" cy="0"/>
          </a:xfrm>
          <a:prstGeom prst="straightConnector1">
            <a:avLst/>
          </a:prstGeom>
          <a:noFill/>
          <a:ln w="9525" cap="flat" cmpd="sng">
            <a:solidFill>
              <a:srgbClr val="F2A900"/>
            </a:solidFill>
            <a:prstDash val="dot"/>
            <a:round/>
            <a:headEnd type="oval" w="med" len="med"/>
            <a:tailEnd type="oval" w="med" len="med"/>
          </a:ln>
        </p:spPr>
      </p:cxnSp>
      <p:pic>
        <p:nvPicPr>
          <p:cNvPr id="122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0088" y="5858363"/>
            <a:ext cx="1764774" cy="1764774"/>
          </a:xfrm>
          <a:prstGeom prst="rect">
            <a:avLst/>
          </a:prstGeom>
          <a:noFill/>
          <a:ln>
            <a:noFill/>
          </a:ln>
          <a:effectLst>
            <a:reflection stA="33000" endPos="40000" fadeDir="5400012" sy="-100000" algn="bl" rotWithShape="0"/>
          </a:effectLst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45313" y="5858363"/>
            <a:ext cx="1764774" cy="1764774"/>
          </a:xfrm>
          <a:prstGeom prst="rect">
            <a:avLst/>
          </a:prstGeom>
          <a:noFill/>
          <a:ln>
            <a:noFill/>
          </a:ln>
          <a:effectLst>
            <a:reflection stA="33000" endPos="40000" fadeDir="5400012" sy="-100000" algn="bl" rotWithShape="0"/>
          </a:effectLst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1613" y="5858363"/>
            <a:ext cx="1764774" cy="1764774"/>
          </a:xfrm>
          <a:prstGeom prst="rect">
            <a:avLst/>
          </a:prstGeom>
          <a:noFill/>
          <a:ln>
            <a:noFill/>
          </a:ln>
          <a:effectLst>
            <a:reflection stA="33000" endPos="40000" fadeDir="5400012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"/>
          <p:cNvSpPr txBox="1"/>
          <p:nvPr/>
        </p:nvSpPr>
        <p:spPr>
          <a:xfrm>
            <a:off x="1581959" y="6396763"/>
            <a:ext cx="23661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Birth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Incloud Creation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948058" y="6396763"/>
            <a:ext cx="24228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100 +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Teammates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Increasing our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 workforce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6319608" y="6396763"/>
            <a:ext cx="2422800" cy="17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300+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Ressources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Local &amp; nearshore resources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3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(UTC-5 - time zone)</a:t>
            </a:r>
            <a:endParaRPr sz="13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8742283" y="6396763"/>
            <a:ext cx="23379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70+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Certification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Getting Salesforce 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Certifications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1129036" y="6396763"/>
            <a:ext cx="23379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3X 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Growth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Growth in the last 3 years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13515833" y="6396763"/>
            <a:ext cx="2337900" cy="15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300+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2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Customers</a:t>
            </a: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2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CA" sz="18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Partnerships built on trust and collaboration</a:t>
            </a: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0" y="659531"/>
            <a:ext cx="182880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At a Glance</a:t>
            </a:r>
            <a:endParaRPr sz="65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>
            <a:off x="2574745" y="3917975"/>
            <a:ext cx="12349837" cy="328800"/>
          </a:xfrm>
          <a:prstGeom prst="roundRect">
            <a:avLst>
              <a:gd name="adj" fmla="val 50000"/>
            </a:avLst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p5"/>
          <p:cNvCxnSpPr/>
          <p:nvPr/>
        </p:nvCxnSpPr>
        <p:spPr>
          <a:xfrm>
            <a:off x="2809020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38" name="Google Shape;138;p5"/>
          <p:cNvSpPr/>
          <p:nvPr/>
        </p:nvSpPr>
        <p:spPr>
          <a:xfrm>
            <a:off x="2678820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5"/>
          <p:cNvCxnSpPr/>
          <p:nvPr/>
        </p:nvCxnSpPr>
        <p:spPr>
          <a:xfrm>
            <a:off x="5113008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0" name="Google Shape;140;p5"/>
          <p:cNvSpPr/>
          <p:nvPr/>
        </p:nvSpPr>
        <p:spPr>
          <a:xfrm>
            <a:off x="4982808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5"/>
          <p:cNvCxnSpPr/>
          <p:nvPr/>
        </p:nvCxnSpPr>
        <p:spPr>
          <a:xfrm>
            <a:off x="7465683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2" name="Google Shape;142;p5"/>
          <p:cNvSpPr/>
          <p:nvPr/>
        </p:nvSpPr>
        <p:spPr>
          <a:xfrm>
            <a:off x="7335483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" name="Google Shape;143;p5"/>
          <p:cNvCxnSpPr/>
          <p:nvPr/>
        </p:nvCxnSpPr>
        <p:spPr>
          <a:xfrm>
            <a:off x="9861208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4" name="Google Shape;144;p5"/>
          <p:cNvSpPr/>
          <p:nvPr/>
        </p:nvSpPr>
        <p:spPr>
          <a:xfrm>
            <a:off x="9731008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5"/>
          <p:cNvCxnSpPr/>
          <p:nvPr/>
        </p:nvCxnSpPr>
        <p:spPr>
          <a:xfrm>
            <a:off x="12290083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6" name="Google Shape;146;p5"/>
          <p:cNvSpPr/>
          <p:nvPr/>
        </p:nvSpPr>
        <p:spPr>
          <a:xfrm>
            <a:off x="12159883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" name="Google Shape;147;p5"/>
          <p:cNvCxnSpPr/>
          <p:nvPr/>
        </p:nvCxnSpPr>
        <p:spPr>
          <a:xfrm>
            <a:off x="14652283" y="4117750"/>
            <a:ext cx="0" cy="8826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8" name="Google Shape;148;p5"/>
          <p:cNvSpPr/>
          <p:nvPr/>
        </p:nvSpPr>
        <p:spPr>
          <a:xfrm>
            <a:off x="14522083" y="3952175"/>
            <a:ext cx="260400" cy="260400"/>
          </a:xfrm>
          <a:prstGeom prst="ellipse">
            <a:avLst/>
          </a:prstGeom>
          <a:solidFill>
            <a:srgbClr val="3E3E3E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7270" y="5043300"/>
            <a:ext cx="931500" cy="9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43267" y="5043288"/>
            <a:ext cx="931500" cy="92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9953" y="5043295"/>
            <a:ext cx="931500" cy="9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02059" y="5073788"/>
            <a:ext cx="931500" cy="9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53116" y="5098238"/>
            <a:ext cx="882582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55945" y="4996049"/>
            <a:ext cx="1026001" cy="102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7901" y="208025"/>
            <a:ext cx="9315176" cy="9718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6"/>
          <p:cNvSpPr txBox="1"/>
          <p:nvPr/>
        </p:nvSpPr>
        <p:spPr>
          <a:xfrm>
            <a:off x="1045200" y="2841903"/>
            <a:ext cx="5831100" cy="58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Salesforce Certifications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Include…. </a:t>
            </a:r>
            <a:endParaRPr sz="65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41450" y="984350"/>
            <a:ext cx="963050" cy="94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06225" y="947226"/>
            <a:ext cx="1038850" cy="101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24575" y="3254764"/>
            <a:ext cx="1038850" cy="101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29575" y="5962893"/>
            <a:ext cx="1038850" cy="1017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606225" y="8144900"/>
            <a:ext cx="1038850" cy="101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03550" y="8148001"/>
            <a:ext cx="1038850" cy="101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24575" y="5962900"/>
            <a:ext cx="1038850" cy="101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12">
            <a:alphaModFix/>
          </a:blip>
          <a:srcRect l="22365" r="19279"/>
          <a:stretch/>
        </p:blipFill>
        <p:spPr>
          <a:xfrm>
            <a:off x="15833425" y="3096101"/>
            <a:ext cx="1183554" cy="11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2230038" y="4548883"/>
            <a:ext cx="1038849" cy="103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/>
          <p:nvPr/>
        </p:nvSpPr>
        <p:spPr>
          <a:xfrm>
            <a:off x="1045200" y="1827450"/>
            <a:ext cx="7518000" cy="23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What </a:t>
            </a: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We Do?</a:t>
            </a:r>
            <a:endParaRPr sz="65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CA" sz="3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Enabling perpetual business performance with Salesforce technologies</a:t>
            </a:r>
            <a:endParaRPr sz="6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2626925" y="4975075"/>
            <a:ext cx="59427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Implement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Personalized Salesforce Implementation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2626925" y="6471600"/>
            <a:ext cx="51543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Grow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Business Growth Booster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2626925" y="7968125"/>
            <a:ext cx="57777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Perpetuate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Perpetual Business Performance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l="-1885" t="55136" r="18441" b="18219"/>
          <a:stretch/>
        </p:blipFill>
        <p:spPr>
          <a:xfrm rot="5400000">
            <a:off x="-5163037" y="4197951"/>
            <a:ext cx="10525375" cy="18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/>
          <p:nvPr/>
        </p:nvSpPr>
        <p:spPr>
          <a:xfrm>
            <a:off x="1506025" y="4954550"/>
            <a:ext cx="807300" cy="3859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F2A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1616575" y="5088325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01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81" name="Google Shape;181;p8"/>
          <p:cNvSpPr/>
          <p:nvPr/>
        </p:nvSpPr>
        <p:spPr>
          <a:xfrm>
            <a:off x="1616575" y="6568088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02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cxnSp>
        <p:nvCxnSpPr>
          <p:cNvPr id="182" name="Google Shape;182;p8"/>
          <p:cNvCxnSpPr>
            <a:endCxn id="181" idx="0"/>
          </p:cNvCxnSpPr>
          <p:nvPr/>
        </p:nvCxnSpPr>
        <p:spPr>
          <a:xfrm>
            <a:off x="1909675" y="5674388"/>
            <a:ext cx="0" cy="8937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83" name="Google Shape;183;p8"/>
          <p:cNvCxnSpPr>
            <a:stCxn id="181" idx="4"/>
            <a:endCxn id="184" idx="0"/>
          </p:cNvCxnSpPr>
          <p:nvPr/>
        </p:nvCxnSpPr>
        <p:spPr>
          <a:xfrm>
            <a:off x="1909675" y="7154288"/>
            <a:ext cx="0" cy="9012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84" name="Google Shape;184;p8"/>
          <p:cNvSpPr/>
          <p:nvPr/>
        </p:nvSpPr>
        <p:spPr>
          <a:xfrm>
            <a:off x="1616575" y="8055513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03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 txBox="1"/>
          <p:nvPr/>
        </p:nvSpPr>
        <p:spPr>
          <a:xfrm>
            <a:off x="31" y="644688"/>
            <a:ext cx="18288000" cy="10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Supporting Companies at</a:t>
            </a:r>
            <a:r>
              <a:rPr lang="en-CA" sz="65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Every Stage</a:t>
            </a:r>
            <a:endParaRPr sz="65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0445750" y="2819422"/>
            <a:ext cx="556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CUSTOMER SUCCESS</a:t>
            </a: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91" name="Google Shape;191;p9"/>
          <p:cNvSpPr/>
          <p:nvPr/>
        </p:nvSpPr>
        <p:spPr>
          <a:xfrm rot="10800000">
            <a:off x="10350563" y="3250444"/>
            <a:ext cx="7161000" cy="209400"/>
          </a:xfrm>
          <a:prstGeom prst="roundRect">
            <a:avLst>
              <a:gd name="adj" fmla="val 50000"/>
            </a:avLst>
          </a:prstGeom>
          <a:solidFill>
            <a:srgbClr val="F2A900"/>
          </a:solidFill>
          <a:ln>
            <a:noFill/>
          </a:ln>
        </p:spPr>
        <p:txBody>
          <a:bodyPr spcFirstLastPara="1" wrap="square" lIns="114275" tIns="114275" rIns="114275" bIns="1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9"/>
          <p:cNvSpPr txBox="1"/>
          <p:nvPr/>
        </p:nvSpPr>
        <p:spPr>
          <a:xfrm>
            <a:off x="5774781" y="3194500"/>
            <a:ext cx="2855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SALESFORCE SOLUTIONS</a:t>
            </a: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93" name="Google Shape;193;p9"/>
          <p:cNvSpPr/>
          <p:nvPr/>
        </p:nvSpPr>
        <p:spPr>
          <a:xfrm rot="10800000">
            <a:off x="5679456" y="3625506"/>
            <a:ext cx="11818200" cy="209400"/>
          </a:xfrm>
          <a:prstGeom prst="roundRect">
            <a:avLst>
              <a:gd name="adj" fmla="val 50000"/>
            </a:avLst>
          </a:prstGeom>
          <a:solidFill>
            <a:srgbClr val="F2A900"/>
          </a:solidFill>
          <a:ln>
            <a:noFill/>
          </a:ln>
        </p:spPr>
        <p:txBody>
          <a:bodyPr spcFirstLastPara="1" wrap="square" lIns="114275" tIns="114275" rIns="114275" bIns="1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9"/>
          <p:cNvSpPr txBox="1"/>
          <p:nvPr/>
        </p:nvSpPr>
        <p:spPr>
          <a:xfrm>
            <a:off x="1058125" y="3554750"/>
            <a:ext cx="3674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BUSINESS CONSULTING</a:t>
            </a: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95" name="Google Shape;195;p9"/>
          <p:cNvSpPr/>
          <p:nvPr/>
        </p:nvSpPr>
        <p:spPr>
          <a:xfrm rot="10800000">
            <a:off x="962856" y="3985756"/>
            <a:ext cx="16534800" cy="209400"/>
          </a:xfrm>
          <a:prstGeom prst="roundRect">
            <a:avLst>
              <a:gd name="adj" fmla="val 50000"/>
            </a:avLst>
          </a:prstGeom>
          <a:solidFill>
            <a:srgbClr val="F2A900"/>
          </a:solidFill>
          <a:ln>
            <a:noFill/>
          </a:ln>
        </p:spPr>
        <p:txBody>
          <a:bodyPr spcFirstLastPara="1" wrap="square" lIns="114275" tIns="114275" rIns="114275" bIns="11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6" name="Google Shape;196;p9"/>
          <p:cNvGraphicFramePr/>
          <p:nvPr/>
        </p:nvGraphicFramePr>
        <p:xfrm>
          <a:off x="812656" y="586110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{D8455851-C62C-4CBC-94C6-9F402F8F325B}</a:tableStyleId>
              </a:tblPr>
              <a:tblGrid>
                <a:gridCol w="242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9150">
                <a:tc>
                  <a:txBody>
                    <a:bodyPr/>
                    <a:lstStyle/>
                    <a:p>
                      <a:pPr marL="5207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DISCOVERY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231F2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5588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INNOVATION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CONNECTION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PERSONALIZATION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    IMPLEMENTATION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604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ADOPTION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191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2000" b="1" u="none" strike="noStrike" cap="none">
                          <a:solidFill>
                            <a:srgbClr val="F2A900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IMPROVEMENT</a:t>
                      </a:r>
                      <a:endParaRPr sz="2000" b="1" u="none" strike="noStrike" cap="none">
                        <a:solidFill>
                          <a:srgbClr val="F2A900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103200" marB="0" anchor="ctr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231F2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025">
                <a:tc>
                  <a:txBody>
                    <a:bodyPr/>
                    <a:lstStyle/>
                    <a:p>
                      <a:pPr marL="152400" marR="1397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analyze your needs and objectives to propose a results-oriented strategy.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152400" marR="1397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152400" marR="1397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31800" marR="4191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develop an agile and structured plan to achieve your business transformation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431800" marR="4191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431800" marR="4191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52400" marR="139700" lvl="0" indent="-127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connect the data that is critical to your business success and make it actionable.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152400" marR="139700" lvl="0" indent="-127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152400" marR="139700" lvl="0" indent="-127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03200" marR="1905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develop innovative solutions for your specific needs, whatever your industry.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203200" marR="1905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203200" marR="1905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2159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integrate the software solutions into the existing structure of your company.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228600" marR="2159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228600" marR="2159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65100" marR="152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rgbClr val="FFFFFF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work with your teams to ensure proper training and user adoption.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165100" marR="152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165100" marR="152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17500" marR="3048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chemeClr val="lt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We offer our industry expertise 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  <a:p>
                      <a:pPr marL="317500" marR="3048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CA" sz="1600" u="none" strike="noStrike" cap="none">
                          <a:solidFill>
                            <a:schemeClr val="lt1"/>
                          </a:solidFill>
                          <a:latin typeface="Rajdhani"/>
                          <a:ea typeface="Rajdhani"/>
                          <a:cs typeface="Rajdhani"/>
                          <a:sym typeface="Rajdhani"/>
                        </a:rPr>
                        <a:t>to help you maintain your competitive edge and grow your business on an ongoing basis.</a:t>
                      </a:r>
                      <a:endParaRPr sz="1600" u="none" strike="noStrike" cap="none">
                        <a:solidFill>
                          <a:srgbClr val="FFFFFF"/>
                        </a:solidFill>
                        <a:latin typeface="Rajdhani"/>
                        <a:ea typeface="Rajdhani"/>
                        <a:cs typeface="Rajdhani"/>
                        <a:sym typeface="Rajdhani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97" name="Google Shape;19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38694" y="4846085"/>
            <a:ext cx="77818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5319" y="4895910"/>
            <a:ext cx="77818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8947" y="4867285"/>
            <a:ext cx="77970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49682" y="4895910"/>
            <a:ext cx="77818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04022" y="4846085"/>
            <a:ext cx="77970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5744" y="4846085"/>
            <a:ext cx="778180" cy="77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938107" y="4895910"/>
            <a:ext cx="778180" cy="77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0"/>
          <p:cNvSpPr/>
          <p:nvPr/>
        </p:nvSpPr>
        <p:spPr>
          <a:xfrm>
            <a:off x="1506025" y="4954550"/>
            <a:ext cx="807300" cy="38592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F2A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1045200" y="1089300"/>
            <a:ext cx="9132000" cy="3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25" tIns="42850" rIns="85725" bIns="4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5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Who </a:t>
            </a:r>
            <a:r>
              <a:rPr lang="en-CA" sz="65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We Serve?</a:t>
            </a:r>
            <a:endParaRPr sz="65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We serve financial services businesses, retail, HLS, professional services and construction, manufacturing, as well as high tech industries, providing tailored solutions to help them achieve their goals and optimize their operations.</a:t>
            </a:r>
            <a:endParaRPr sz="6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2642375" y="5055175"/>
            <a:ext cx="59427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Small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Personalized Salesforce Implementation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1616575" y="5088325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01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12" name="Google Shape;212;p10"/>
          <p:cNvSpPr txBox="1"/>
          <p:nvPr/>
        </p:nvSpPr>
        <p:spPr>
          <a:xfrm>
            <a:off x="2642375" y="6528075"/>
            <a:ext cx="51543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Medium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Business Growth Booster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1616575" y="6568088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02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14" name="Google Shape;214;p10"/>
          <p:cNvSpPr txBox="1"/>
          <p:nvPr/>
        </p:nvSpPr>
        <p:spPr>
          <a:xfrm>
            <a:off x="2642375" y="8000975"/>
            <a:ext cx="57777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Large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Perpetual Business Performance</a:t>
            </a: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cxnSp>
        <p:nvCxnSpPr>
          <p:cNvPr id="215" name="Google Shape;215;p10"/>
          <p:cNvCxnSpPr>
            <a:endCxn id="213" idx="0"/>
          </p:cNvCxnSpPr>
          <p:nvPr/>
        </p:nvCxnSpPr>
        <p:spPr>
          <a:xfrm>
            <a:off x="1909675" y="5674388"/>
            <a:ext cx="0" cy="8937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16" name="Google Shape;216;p10"/>
          <p:cNvCxnSpPr>
            <a:stCxn id="213" idx="4"/>
            <a:endCxn id="217" idx="0"/>
          </p:cNvCxnSpPr>
          <p:nvPr/>
        </p:nvCxnSpPr>
        <p:spPr>
          <a:xfrm>
            <a:off x="1909675" y="7154288"/>
            <a:ext cx="0" cy="901200"/>
          </a:xfrm>
          <a:prstGeom prst="straightConnector1">
            <a:avLst/>
          </a:prstGeom>
          <a:noFill/>
          <a:ln w="19050" cap="flat" cmpd="sng">
            <a:solidFill>
              <a:srgbClr val="F2A9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17" name="Google Shape;217;p10"/>
          <p:cNvSpPr/>
          <p:nvPr/>
        </p:nvSpPr>
        <p:spPr>
          <a:xfrm>
            <a:off x="1616575" y="8055513"/>
            <a:ext cx="586200" cy="586200"/>
          </a:xfrm>
          <a:prstGeom prst="ellipse">
            <a:avLst/>
          </a:prstGeom>
          <a:solidFill>
            <a:srgbClr val="F2A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1" i="0" u="none" strike="noStrike" cap="none">
                <a:solidFill>
                  <a:srgbClr val="000000"/>
                </a:solidFill>
                <a:latin typeface="Rajdhani"/>
                <a:ea typeface="Rajdhani"/>
                <a:cs typeface="Rajdhani"/>
                <a:sym typeface="Rajdhani"/>
              </a:rPr>
              <a:t>03</a:t>
            </a:r>
            <a:endParaRPr sz="1500" b="1" i="0" u="none" strike="noStrike" cap="none">
              <a:solidFill>
                <a:srgbClr val="0000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218" name="Google Shape;218;p10"/>
          <p:cNvPicPr preferRelativeResize="0"/>
          <p:nvPr/>
        </p:nvPicPr>
        <p:blipFill rotWithShape="1">
          <a:blip r:embed="rId4">
            <a:alphaModFix/>
          </a:blip>
          <a:srcRect l="-1885" t="55136" r="18441" b="18219"/>
          <a:stretch/>
        </p:blipFill>
        <p:spPr>
          <a:xfrm rot="5400000">
            <a:off x="-5163037" y="4197951"/>
            <a:ext cx="10525375" cy="18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/>
          <p:nvPr/>
        </p:nvSpPr>
        <p:spPr>
          <a:xfrm>
            <a:off x="0" y="2362513"/>
            <a:ext cx="182880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Arial"/>
              <a:buNone/>
            </a:pPr>
            <a:r>
              <a:rPr lang="en-CA" sz="78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Financial Services</a:t>
            </a:r>
            <a:endParaRPr sz="78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12700" marR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CA" sz="29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PARTNERSHIPS BUILT ON </a:t>
            </a:r>
            <a:r>
              <a:rPr lang="en-CA" sz="29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TRUST</a:t>
            </a:r>
            <a:r>
              <a:rPr lang="en-CA" sz="29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 AND </a:t>
            </a:r>
            <a:r>
              <a:rPr lang="en-CA" sz="29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COLLABORATION</a:t>
            </a:r>
            <a:endParaRPr sz="7100" b="0" i="0" u="none" strike="noStrike" cap="none">
              <a:solidFill>
                <a:srgbClr val="FDA7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0275" y="2663026"/>
            <a:ext cx="1028925" cy="10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8148" y="6880874"/>
            <a:ext cx="2080575" cy="81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02049" y="6930951"/>
            <a:ext cx="2080575" cy="6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875" y="6778552"/>
            <a:ext cx="2614306" cy="79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05750" y="6513093"/>
            <a:ext cx="2704104" cy="1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2"/>
          <p:cNvPicPr preferRelativeResize="0"/>
          <p:nvPr/>
        </p:nvPicPr>
        <p:blipFill rotWithShape="1">
          <a:blip r:embed="rId8">
            <a:alphaModFix/>
          </a:blip>
          <a:srcRect l="37983"/>
          <a:stretch/>
        </p:blipFill>
        <p:spPr>
          <a:xfrm>
            <a:off x="7878350" y="6343663"/>
            <a:ext cx="1551529" cy="166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983063" y="5788313"/>
            <a:ext cx="1766901" cy="4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331800" y="5609571"/>
            <a:ext cx="2213159" cy="6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20375" y="5842458"/>
            <a:ext cx="2704100" cy="36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630674" y="5696284"/>
            <a:ext cx="2212708" cy="47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1713" y="5609571"/>
            <a:ext cx="2177806" cy="65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13470" y="7024646"/>
            <a:ext cx="2212708" cy="33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669051" y="5407493"/>
            <a:ext cx="2435410" cy="127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5248372" y="6640234"/>
            <a:ext cx="1276767" cy="120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"/>
          <p:cNvSpPr txBox="1"/>
          <p:nvPr/>
        </p:nvSpPr>
        <p:spPr>
          <a:xfrm>
            <a:off x="0" y="202323"/>
            <a:ext cx="18288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50" tIns="42850" rIns="85750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6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Success story</a:t>
            </a:r>
            <a:endParaRPr sz="6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72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13"/>
          <p:cNvSpPr txBox="1"/>
          <p:nvPr/>
        </p:nvSpPr>
        <p:spPr>
          <a:xfrm>
            <a:off x="504700" y="4924350"/>
            <a:ext cx="54456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Desired Outcome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Shift the organizational culture from a conservative model to a digital-first approach.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Implement a Customer-Centric CRM Solution to drive this transformation.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Centralize, streamline, and optimize Sales, Service, and Marketing activities.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Drive revenue growth and expand market shares by maximizing revenue from existing and new customers.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Achieve cost reduction through efficient process streamlining and leveraging critical data points.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70" name="Google Shape;270;p13"/>
          <p:cNvSpPr txBox="1"/>
          <p:nvPr/>
        </p:nvSpPr>
        <p:spPr>
          <a:xfrm>
            <a:off x="12348050" y="4867650"/>
            <a:ext cx="52104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2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2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 Solutions:</a:t>
            </a:r>
            <a:endParaRPr sz="32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Revamp Sales and Marketing using the Challenger Sales Model.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Enhance Sales team productivity 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with streamlined processes and automation.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Align Sales and Marketing, implement campaign automation.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71" name="Google Shape;271;p13"/>
          <p:cNvSpPr txBox="1"/>
          <p:nvPr/>
        </p:nvSpPr>
        <p:spPr>
          <a:xfrm>
            <a:off x="493200" y="8779150"/>
            <a:ext cx="5445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National Bank Investments Inc. (NBI) is an investment fund management firm committed to manufacturing and distributing mutual funds, exchange-traded funds.</a:t>
            </a:r>
            <a:endParaRPr sz="18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272" name="Google Shape;27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7047" y="1426629"/>
            <a:ext cx="2393900" cy="9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3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13034250" y="6482650"/>
            <a:ext cx="4345936" cy="222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3"/>
          <p:cNvSpPr/>
          <p:nvPr/>
        </p:nvSpPr>
        <p:spPr>
          <a:xfrm>
            <a:off x="12162000" y="9531271"/>
            <a:ext cx="59862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1" i="0" u="none" strike="noStrike" cap="none">
                <a:solidFill>
                  <a:srgbClr val="F3F3F3"/>
                </a:solidFill>
                <a:latin typeface="Rajdhani"/>
                <a:ea typeface="Rajdhani"/>
                <a:cs typeface="Rajdhani"/>
                <a:sym typeface="Rajdhani"/>
              </a:rPr>
              <a:t>Annamaria Testani</a:t>
            </a:r>
            <a:endParaRPr sz="1600" b="1" i="0" u="none" strike="noStrike" cap="none">
              <a:solidFill>
                <a:srgbClr val="F3F3F3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CA" sz="1600" b="0" i="0" u="none" strike="noStrike" cap="none">
                <a:solidFill>
                  <a:srgbClr val="F3F3F3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Senior Vice-President, National Sales</a:t>
            </a:r>
            <a:endParaRPr sz="1600" b="0" i="0" u="none" strike="noStrike" cap="none">
              <a:solidFill>
                <a:srgbClr val="F3F3F3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275" name="Google Shape;275;p13"/>
          <p:cNvSpPr/>
          <p:nvPr/>
        </p:nvSpPr>
        <p:spPr>
          <a:xfrm>
            <a:off x="12292200" y="8824450"/>
            <a:ext cx="5703600" cy="8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1" i="1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“Incloud, an amazing partner for our sales evolution thru innovative digital transformation.”</a:t>
            </a:r>
            <a:endParaRPr sz="1800" b="1" i="1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A131-DD84-C3F1-1862-A1DB3A297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Notice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6F3BB2-D141-11B8-C627-76FA653D47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64CA9-C3E4-1BB2-FD8F-A44F2E82F4A2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806545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"/>
          <p:cNvSpPr txBox="1"/>
          <p:nvPr/>
        </p:nvSpPr>
        <p:spPr>
          <a:xfrm>
            <a:off x="0" y="354723"/>
            <a:ext cx="18288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50" tIns="42850" rIns="85750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4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Success story</a:t>
            </a:r>
            <a:endParaRPr sz="64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64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81" name="Google Shape;281;p14"/>
          <p:cNvSpPr txBox="1"/>
          <p:nvPr/>
        </p:nvSpPr>
        <p:spPr>
          <a:xfrm>
            <a:off x="584000" y="5761500"/>
            <a:ext cx="52218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Project Vision and 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6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Desired Results</a:t>
            </a:r>
            <a:endParaRPr sz="3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jdhani"/>
              <a:buChar char="●"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Maximize engagement for subscribers and prospects.</a:t>
            </a: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jdhani"/>
              <a:buChar char="●"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Manage canceled/rescheduled appointments.</a:t>
            </a: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jdhani"/>
              <a:buChar char="●"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Implement a contest journey.</a:t>
            </a: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ajdhani"/>
              <a:buChar char="●"/>
            </a:pPr>
            <a:r>
              <a:rPr lang="en-CA" sz="24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Launch a 1M-email Welcome Journey.</a:t>
            </a: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82" name="Google Shape;282;p14"/>
          <p:cNvSpPr txBox="1"/>
          <p:nvPr/>
        </p:nvSpPr>
        <p:spPr>
          <a:xfrm>
            <a:off x="12191600" y="6442900"/>
            <a:ext cx="56328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8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 Solutions</a:t>
            </a:r>
            <a:endParaRPr sz="38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Create segmentation (Data Extension).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 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Develop the customer journey.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Send personalized follow-up and rescheduling emails.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Send personalized benefits and contest emails.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Make modifications based on feedback.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Deploy the solution.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Monitor performance post-deployment.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283" name="Google Shape;28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31850" y="1593000"/>
            <a:ext cx="2424300" cy="633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4"/>
          <p:cNvSpPr txBox="1"/>
          <p:nvPr/>
        </p:nvSpPr>
        <p:spPr>
          <a:xfrm>
            <a:off x="188400" y="8063500"/>
            <a:ext cx="5127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CA" sz="2200" b="0" i="1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Kaleido is a full stack SaaS platform that's hybrid enabled and designed to simplify the process of building and deploying private blockchain networks</a:t>
            </a:r>
            <a:endParaRPr sz="2200" b="0" i="1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/>
        </p:nvSpPr>
        <p:spPr>
          <a:xfrm>
            <a:off x="0" y="2743513"/>
            <a:ext cx="18288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CA" sz="80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HEALTH AND LIFE SCIENCES</a:t>
            </a:r>
            <a:endParaRPr sz="80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12700" marR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CA" sz="31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PARTNERSHIPS BUILT ON </a:t>
            </a:r>
            <a:r>
              <a:rPr lang="en-CA" sz="31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TRUST</a:t>
            </a:r>
            <a:r>
              <a:rPr lang="en-CA" sz="31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 AND </a:t>
            </a:r>
            <a:r>
              <a:rPr lang="en-CA" sz="31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COLLABORATION</a:t>
            </a:r>
            <a:endParaRPr sz="7300" b="0" i="0" u="none" strike="noStrike" cap="none">
              <a:solidFill>
                <a:srgbClr val="FDA7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290" name="Google Shape;29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99981" y="3005347"/>
            <a:ext cx="999425" cy="100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7349" y="7198332"/>
            <a:ext cx="998426" cy="52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7507" y="7314910"/>
            <a:ext cx="1543675" cy="215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78613" y="7223425"/>
            <a:ext cx="1543675" cy="3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76024" y="8212515"/>
            <a:ext cx="998425" cy="42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2412" y="7203012"/>
            <a:ext cx="998439" cy="5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56575" y="8342628"/>
            <a:ext cx="2372951" cy="2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89488" y="7833166"/>
            <a:ext cx="3175848" cy="131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5"/>
          <p:cNvSpPr txBox="1"/>
          <p:nvPr/>
        </p:nvSpPr>
        <p:spPr>
          <a:xfrm>
            <a:off x="4572000" y="4990484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"/>
          <p:cNvSpPr txBox="1"/>
          <p:nvPr/>
        </p:nvSpPr>
        <p:spPr>
          <a:xfrm>
            <a:off x="0" y="411090"/>
            <a:ext cx="18288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50" tIns="42850" rIns="85750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6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Success story</a:t>
            </a:r>
            <a:endParaRPr sz="66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76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4" name="Google Shape;304;p16"/>
          <p:cNvSpPr txBox="1"/>
          <p:nvPr/>
        </p:nvSpPr>
        <p:spPr>
          <a:xfrm>
            <a:off x="668600" y="5418050"/>
            <a:ext cx="52332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Project Vision and Desired Results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Migrate from HubSpot to Salesforce for seamless financial integration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Streamline proposal creation and billing through Salesforce Billing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Enhance solution sales and improve client delivery management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Implement PSA for efficient resource planning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Standardize project plans for consistency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Smile Digital Health platform streamlines healthcare data collection and provides the ability to share standardized, secure, and open information technologies powered by FHIR.</a:t>
            </a:r>
            <a:endParaRPr sz="20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05" name="Google Shape;305;p16"/>
          <p:cNvSpPr txBox="1"/>
          <p:nvPr/>
        </p:nvSpPr>
        <p:spPr>
          <a:xfrm>
            <a:off x="12355899" y="2597300"/>
            <a:ext cx="51348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Challenges: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Inefficient external quoting process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Errors and client frustration due to quoting outside HubSpot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>
            <a:off x="12390350" y="7881750"/>
            <a:ext cx="49992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 Solutions: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Replace HubSpot with Salesforce Sales Cloud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Implement CPQ for quoting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Integrate NetSuite with MuleSoft Composer for easy use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Standardize proposals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Centralize the approval process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Obtain a comprehensive corporate view of opportunities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07" name="Google Shape;3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5083" y="1560271"/>
            <a:ext cx="1357826" cy="7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 txBox="1"/>
          <p:nvPr/>
        </p:nvSpPr>
        <p:spPr>
          <a:xfrm>
            <a:off x="85875" y="1981513"/>
            <a:ext cx="182880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CA" sz="96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Retail</a:t>
            </a:r>
            <a:endParaRPr sz="9600" b="0" i="0" u="none" strike="noStrike" cap="none">
              <a:solidFill>
                <a:schemeClr val="lt1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12700" marR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CA" sz="35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PARTNERSHIPS BUILT ON </a:t>
            </a:r>
            <a:r>
              <a:rPr lang="en-CA" sz="35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TRUST</a:t>
            </a:r>
            <a:r>
              <a:rPr lang="en-CA" sz="35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 AND </a:t>
            </a:r>
            <a:r>
              <a:rPr lang="en-CA" sz="3500" b="1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COLLABORATION</a:t>
            </a:r>
            <a:endParaRPr sz="7700" b="0" i="0" u="none" strike="noStrike" cap="none">
              <a:solidFill>
                <a:srgbClr val="FDA7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313" name="Google Shape;31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2250" y="2390800"/>
            <a:ext cx="1080100" cy="10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3075" y="8326588"/>
            <a:ext cx="3117748" cy="42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9894" y="8326609"/>
            <a:ext cx="2460829" cy="6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81325" y="8245515"/>
            <a:ext cx="3117752" cy="80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29680" y="8156887"/>
            <a:ext cx="1288848" cy="97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35275" y="8356696"/>
            <a:ext cx="1622001" cy="3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0975" y="7099046"/>
            <a:ext cx="2035389" cy="36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3900" y="7066168"/>
            <a:ext cx="2035400" cy="42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125400" y="6892789"/>
            <a:ext cx="2460825" cy="43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471650" y="6724009"/>
            <a:ext cx="1544800" cy="772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68137" y="7120553"/>
            <a:ext cx="1753318" cy="2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081449" y="6368300"/>
            <a:ext cx="1483875" cy="14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/>
          <p:nvPr/>
        </p:nvSpPr>
        <p:spPr>
          <a:xfrm>
            <a:off x="0" y="202323"/>
            <a:ext cx="18288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50" tIns="42850" rIns="85750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6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Success story</a:t>
            </a:r>
            <a:endParaRPr sz="72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18"/>
          <p:cNvSpPr txBox="1"/>
          <p:nvPr/>
        </p:nvSpPr>
        <p:spPr>
          <a:xfrm>
            <a:off x="657100" y="4619550"/>
            <a:ext cx="50106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Project Vision and Desired Results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Optimize customer journey mapping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Create a clear product roadmap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Expand Marketing Cloud for revenue growth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Enhance data-driven reporting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96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jdhani Medium"/>
              <a:buChar char="●"/>
            </a:pPr>
            <a:r>
              <a:rPr lang="en-CA" sz="2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Empower team members with platform training</a:t>
            </a: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31" name="Google Shape;331;p18"/>
          <p:cNvSpPr txBox="1"/>
          <p:nvPr/>
        </p:nvSpPr>
        <p:spPr>
          <a:xfrm>
            <a:off x="12355900" y="2292500"/>
            <a:ext cx="52026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Challenges: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Lack of visibility on all communications 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and touch points across all departments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Lack of utilization of the Salesforce instances to their full capabilities to generate ROI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Product increments plan for the entire 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organization to align and act upon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32" name="Google Shape;332;p18"/>
          <p:cNvSpPr txBox="1"/>
          <p:nvPr/>
        </p:nvSpPr>
        <p:spPr>
          <a:xfrm>
            <a:off x="12390350" y="7805550"/>
            <a:ext cx="54078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 Solutions: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Define optimizations with customer journey mapping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Plan product increments with tasks, timeline, budget, and resources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Create additional journeys in Marketing Cloud for revenue and engagement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Enhance reporting for data-driven decision-making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84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jdhani Medium"/>
              <a:buChar char="●"/>
            </a:pPr>
            <a:r>
              <a:rPr lang="en-CA" sz="20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Train team members for platform autonomy</a:t>
            </a: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33" name="Google Shape;333;p18"/>
          <p:cNvSpPr txBox="1"/>
          <p:nvPr/>
        </p:nvSpPr>
        <p:spPr>
          <a:xfrm>
            <a:off x="493200" y="8321950"/>
            <a:ext cx="56508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CA" sz="1800" b="0" i="0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A Canadian leader in the distribution of products, services and accessories for the health and well-being of pets of all kinds. The company with more than 65 stores across Quebec, as well as a major distribution centre.</a:t>
            </a:r>
            <a:endParaRPr sz="18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34" name="Google Shape;33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99580" y="1455550"/>
            <a:ext cx="1288848" cy="97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 txBox="1"/>
          <p:nvPr/>
        </p:nvSpPr>
        <p:spPr>
          <a:xfrm>
            <a:off x="0" y="202323"/>
            <a:ext cx="182880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5750" tIns="42850" rIns="85750" bIns="4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CA" sz="6600" b="0" i="0" u="none" strike="noStrike" cap="none">
                <a:solidFill>
                  <a:schemeClr val="lt1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Success story</a:t>
            </a:r>
            <a:endParaRPr sz="72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p19"/>
          <p:cNvSpPr txBox="1"/>
          <p:nvPr/>
        </p:nvSpPr>
        <p:spPr>
          <a:xfrm>
            <a:off x="217250" y="5143500"/>
            <a:ext cx="58374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Project Vision &amp; Desired Outcome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Enhance and set up improved email journeys in Marketing Cloud.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Facilitate smooth onboarding to maximize effective team utilization of Marketing Cloud.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Explore opportunities to fully maximize the capabilities of Marketing Cloud for increased efficiency.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Generate and seamlessly implement campaign ideas in Marketing Cloud for optimized marketing efforts.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Optimize Commerce Cloud for improved performance and alignment with Marketing Cloud.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Re-engage inactive prospects through targeted email campaigns to boost overall revenue.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Increase Customer Lifetime Value (CLV) by leveraging ecommerce and email marketing, reducing entry barriers.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58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jdhani Medium"/>
              <a:buChar char="●"/>
            </a:pPr>
            <a:r>
              <a:rPr lang="en-CA" sz="16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Conduct a concise audit of marketing data usage, providing actionable recommendations for improvements.</a:t>
            </a:r>
            <a:endParaRPr sz="16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41" name="Google Shape;341;p19"/>
          <p:cNvSpPr txBox="1"/>
          <p:nvPr/>
        </p:nvSpPr>
        <p:spPr>
          <a:xfrm>
            <a:off x="12114400" y="6240350"/>
            <a:ext cx="5664000" cy="19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CA" sz="30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Incloud Solutions</a:t>
            </a: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Set up and streamline email journeys in Marketing Cloud, addressing and fixing any issues.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Facilitate the onboarding process for Marketing Cloud, ensuring a seamless start for the team.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Provide comprehensive training and support to exploit the full potential of Marketing Cloud.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Collaborate on generating campaign ideas and implement them effectively within Marketing Cloud.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Optimize Commerce Cloud for better integration and synergy with Marketing Cloud.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Develop and execute re-engagement campaigns targeting inactive prospects, leading to increased email marketing revenue.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Implement strategies within Marketing Cloud to boost CLV, focusing on reducing barriers to entry in ecommerce.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-565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Rajdhani Medium"/>
              <a:buChar char="●"/>
            </a:pPr>
            <a:r>
              <a:rPr lang="en-CA" sz="17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Conduct a detailed audit of marketing data usage, offering recommendations for improvements to enhance overall efficiency.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42" name="Google Shape;342;p19"/>
          <p:cNvSpPr txBox="1"/>
          <p:nvPr/>
        </p:nvSpPr>
        <p:spPr>
          <a:xfrm>
            <a:off x="369650" y="8519350"/>
            <a:ext cx="52524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CA" sz="2200" b="0" i="1" u="none" strike="noStrike" cap="none">
                <a:solidFill>
                  <a:srgbClr val="FDA700"/>
                </a:solidFill>
                <a:latin typeface="Rajdhani"/>
                <a:ea typeface="Rajdhani"/>
                <a:cs typeface="Rajdhani"/>
                <a:sym typeface="Rajdhani"/>
              </a:rPr>
              <a:t>DavidsTea is a publicly traded Canadian specialty tea and tea accessory retailer based in Montreal, Quebec.</a:t>
            </a:r>
            <a:endParaRPr sz="2200" b="0" i="1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25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rgbClr val="FDA7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43" name="Google Shape;343;p19"/>
          <p:cNvPicPr preferRelativeResize="0"/>
          <p:nvPr/>
        </p:nvPicPr>
        <p:blipFill rotWithShape="1">
          <a:blip r:embed="rId4">
            <a:alphaModFix amt="90000"/>
          </a:blip>
          <a:srcRect/>
          <a:stretch/>
        </p:blipFill>
        <p:spPr>
          <a:xfrm>
            <a:off x="7946950" y="1624295"/>
            <a:ext cx="2394100" cy="55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0"/>
          <p:cNvSpPr txBox="1"/>
          <p:nvPr/>
        </p:nvSpPr>
        <p:spPr>
          <a:xfrm>
            <a:off x="6420599" y="6305716"/>
            <a:ext cx="5446800" cy="52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12700" lvl="0" indent="0" algn="ctr" rtl="0">
              <a:lnSpc>
                <a:spcPct val="11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CA" sz="29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Name here</a:t>
            </a:r>
            <a:r>
              <a:rPr lang="en-CA" sz="2900" b="0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rPr>
              <a:t>, Title</a:t>
            </a:r>
            <a:endParaRPr sz="2900" b="0" i="0" u="none" strike="noStrike" cap="none">
              <a:solidFill>
                <a:schemeClr val="lt1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49" name="Google Shape;349;p20"/>
          <p:cNvSpPr txBox="1"/>
          <p:nvPr/>
        </p:nvSpPr>
        <p:spPr>
          <a:xfrm>
            <a:off x="6779398" y="6719729"/>
            <a:ext cx="47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75" tIns="114275" rIns="114275" bIns="11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CA" sz="1500" b="0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your name here@in-cloud.ca</a:t>
            </a:r>
            <a:endParaRPr sz="1500" b="0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50" name="Google Shape;350;p20"/>
          <p:cNvSpPr txBox="1"/>
          <p:nvPr/>
        </p:nvSpPr>
        <p:spPr>
          <a:xfrm>
            <a:off x="4810650" y="2679200"/>
            <a:ext cx="8666700" cy="23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0"/>
              <a:buFont typeface="Arial"/>
              <a:buNone/>
            </a:pPr>
            <a:r>
              <a:rPr lang="en-CA" sz="14000" b="0" i="0" u="none" strike="noStrike" cap="none">
                <a:solidFill>
                  <a:srgbClr val="F2A900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Thank You</a:t>
            </a:r>
            <a:endParaRPr sz="14000" b="0" i="0" u="none" strike="noStrike" cap="none">
              <a:solidFill>
                <a:srgbClr val="F2A900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351" name="Google Shape;351;p20"/>
          <p:cNvSpPr txBox="1"/>
          <p:nvPr/>
        </p:nvSpPr>
        <p:spPr>
          <a:xfrm>
            <a:off x="8109450" y="9282700"/>
            <a:ext cx="206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5080" lvl="0" indent="0" algn="ctr" rtl="0">
              <a:lnSpc>
                <a:spcPct val="11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CA" sz="1400" b="0" i="0" u="none" strike="noStrike" cap="none">
                <a:solidFill>
                  <a:srgbClr val="F2A900"/>
                </a:solidFill>
                <a:latin typeface="Rajdhani"/>
                <a:ea typeface="Rajdhani"/>
                <a:cs typeface="Rajdhani"/>
                <a:sym typeface="Rajdhani"/>
              </a:rPr>
              <a:t>in-cloud.ca</a:t>
            </a:r>
            <a:endParaRPr sz="1700" b="0" i="0" u="none" strike="noStrike" cap="none">
              <a:solidFill>
                <a:srgbClr val="F2A900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52" name="Google Shape;35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5263" y="7384138"/>
            <a:ext cx="2117454" cy="621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353" name="Google Shape;353;p20"/>
          <p:cNvSpPr txBox="1"/>
          <p:nvPr/>
        </p:nvSpPr>
        <p:spPr>
          <a:xfrm>
            <a:off x="14087675" y="9298150"/>
            <a:ext cx="373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5080" lvl="0" indent="0" algn="r" rtl="0">
              <a:lnSpc>
                <a:spcPct val="113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chemeClr val="lt1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© 2023 Incloud Business Solutions. All Rights Reserved</a:t>
            </a:r>
            <a:endParaRPr sz="1700" b="0" i="0" u="none" strike="noStrike" cap="none">
              <a:solidFill>
                <a:schemeClr val="lt1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pic>
        <p:nvPicPr>
          <p:cNvPr id="354" name="Google Shape;35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9415" y="8366050"/>
            <a:ext cx="129160" cy="6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0"/>
          <p:cNvSpPr/>
          <p:nvPr/>
        </p:nvSpPr>
        <p:spPr>
          <a:xfrm>
            <a:off x="7140325" y="4974725"/>
            <a:ext cx="3839700" cy="972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0"/>
          <p:cNvPicPr preferRelativeResize="0"/>
          <p:nvPr/>
        </p:nvPicPr>
        <p:blipFill rotWithShape="1">
          <a:blip r:embed="rId6">
            <a:alphaModFix/>
          </a:blip>
          <a:srcRect t="14308" b="18132"/>
          <a:stretch/>
        </p:blipFill>
        <p:spPr>
          <a:xfrm>
            <a:off x="7602325" y="5072288"/>
            <a:ext cx="2915700" cy="6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22A9-B4F5-A9E5-CF52-F7DC7903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A5C16-7725-C1AA-95AE-868052259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54400-3325-711C-5D47-A4314944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837" y="3662156"/>
            <a:ext cx="6992326" cy="29626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82333C-9C2F-B66B-72A6-DCA6E831C93A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1896985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3;p2">
            <a:extLst>
              <a:ext uri="{FF2B5EF4-FFF2-40B4-BE49-F238E27FC236}">
                <a16:creationId xmlns:a16="http://schemas.microsoft.com/office/drawing/2014/main" id="{DB59DEFC-50E4-CD92-5CDB-ADFE63C30DB5}"/>
              </a:ext>
            </a:extLst>
          </p:cNvPr>
          <p:cNvSpPr txBox="1"/>
          <p:nvPr/>
        </p:nvSpPr>
        <p:spPr>
          <a:xfrm>
            <a:off x="1620625" y="4378963"/>
            <a:ext cx="86523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75" rIns="114275" bIns="11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CA" sz="7200" b="0" i="0" u="none" strike="noStrike" cap="none">
                <a:solidFill>
                  <a:srgbClr val="F2A9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Executive Summary</a:t>
            </a:r>
            <a:endParaRPr lang="en-CA" sz="7200" b="0" i="0" u="none" strike="noStrike" cap="none" dirty="0">
              <a:solidFill>
                <a:srgbClr val="F2A9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65795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81E8-9A4B-85D9-C216-E15E4DE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Opportunity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2DF9F-C410-8592-04B6-2FB7501AA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72907-0AA7-7824-6D11-3CE82601B135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40573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81E8-9A4B-85D9-C216-E15E4DE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2DF9F-C410-8592-04B6-2FB7501AA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B2098A-FE75-8C21-D37F-F81673651EE0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439492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81E8-9A4B-85D9-C216-E15E4DE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2DF9F-C410-8592-04B6-2FB7501AA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4BFE8-79A7-5FAA-9F8C-22B3DE244952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49605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81E8-9A4B-85D9-C216-E15E4DE8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Shareholder Motivation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2DF9F-C410-8592-04B6-2FB7501AA5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C039F2-2458-064C-7225-4ABCABC5F7E6}"/>
              </a:ext>
            </a:extLst>
          </p:cNvPr>
          <p:cNvSpPr/>
          <p:nvPr/>
        </p:nvSpPr>
        <p:spPr>
          <a:xfrm>
            <a:off x="2669059" y="3737018"/>
            <a:ext cx="12603892" cy="3855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Sagar</a:t>
            </a:r>
            <a:br>
              <a:rPr lang="en-US" sz="4400" dirty="0"/>
            </a:br>
            <a:r>
              <a:rPr lang="en-US" sz="44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8949871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F2A900"/>
      </a:dk2>
      <a:lt2>
        <a:srgbClr val="0033A0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1880</Words>
  <Application>Microsoft Office PowerPoint</Application>
  <PresentationFormat>Custom</PresentationFormat>
  <Paragraphs>464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Roboto Medium</vt:lpstr>
      <vt:lpstr>Rajdhani SemiBold</vt:lpstr>
      <vt:lpstr>Rajdhani</vt:lpstr>
      <vt:lpstr>Questrial</vt:lpstr>
      <vt:lpstr>Rajdhani Medium</vt:lpstr>
      <vt:lpstr>Roboto</vt:lpstr>
      <vt:lpstr>Roboto Light</vt:lpstr>
      <vt:lpstr>Arial</vt:lpstr>
      <vt:lpstr>Calibri</vt:lpstr>
      <vt:lpstr>Simple Light</vt:lpstr>
      <vt:lpstr>Office Theme</vt:lpstr>
      <vt:lpstr>PowerPoint Presentation</vt:lpstr>
      <vt:lpstr>Disclaimer</vt:lpstr>
      <vt:lpstr>Communication Notice</vt:lpstr>
      <vt:lpstr>Table of Content</vt:lpstr>
      <vt:lpstr>PowerPoint Presentation</vt:lpstr>
      <vt:lpstr>Opportunity Overview</vt:lpstr>
      <vt:lpstr>Opportunity Overview</vt:lpstr>
      <vt:lpstr>Investment Highlights</vt:lpstr>
      <vt:lpstr>Shareholder Motivation</vt:lpstr>
      <vt:lpstr>PowerPoint Presentation</vt:lpstr>
      <vt:lpstr>Company Snapshot</vt:lpstr>
      <vt:lpstr>Industries Serviced</vt:lpstr>
      <vt:lpstr>Business Model</vt:lpstr>
      <vt:lpstr>SWOT Analysis</vt:lpstr>
      <vt:lpstr>PowerPoint Presentation</vt:lpstr>
      <vt:lpstr>PowerPoint Presentation</vt:lpstr>
      <vt:lpstr>CEO: Enzo Blasi</vt:lpstr>
      <vt:lpstr>Executive Team</vt:lpstr>
      <vt:lpstr>Organization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Eric Bourret</dc:creator>
  <cp:lastModifiedBy>Sagar Soni</cp:lastModifiedBy>
  <cp:revision>2</cp:revision>
  <dcterms:modified xsi:type="dcterms:W3CDTF">2024-06-10T19:30:06Z</dcterms:modified>
</cp:coreProperties>
</file>